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9" r:id="rId4"/>
    <p:sldId id="260" r:id="rId5"/>
    <p:sldId id="286" r:id="rId6"/>
    <p:sldId id="282" r:id="rId7"/>
    <p:sldId id="283" r:id="rId8"/>
    <p:sldId id="284" r:id="rId9"/>
    <p:sldId id="285" r:id="rId10"/>
    <p:sldId id="279" r:id="rId11"/>
    <p:sldId id="262" r:id="rId12"/>
    <p:sldId id="261" r:id="rId13"/>
    <p:sldId id="258" r:id="rId14"/>
  </p:sldIdLst>
  <p:sldSz cx="12192000" cy="6858000"/>
  <p:notesSz cx="6794500" cy="9906000"/>
  <p:custDataLst>
    <p:tags r:id="rId17"/>
  </p:custDataLst>
  <p:defaultTextStyle>
    <a:defPPr>
      <a:defRPr lang="sv-S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charset="0"/>
      </a:defRPr>
    </a:lvl1pPr>
    <a:lvl2pPr marL="60958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charset="0"/>
      </a:defRPr>
    </a:lvl2pPr>
    <a:lvl3pPr marL="121917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charset="0"/>
      </a:defRPr>
    </a:lvl3pPr>
    <a:lvl4pPr marL="182875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charset="0"/>
      </a:defRPr>
    </a:lvl4pPr>
    <a:lvl5pPr marL="243833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Arial" charset="0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charset="0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charset="0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charset="0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pos="506" userDrawn="1">
          <p15:clr>
            <a:srgbClr val="A4A3A4"/>
          </p15:clr>
        </p15:guide>
        <p15:guide id="2" pos="6199" userDrawn="1">
          <p15:clr>
            <a:srgbClr val="A4A3A4"/>
          </p15:clr>
        </p15:guide>
        <p15:guide id="3" orient="horz" pos="13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 userDrawn="1">
          <p15:clr>
            <a:srgbClr val="A4A3A4"/>
          </p15:clr>
        </p15:guide>
        <p15:guide id="2" pos="214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/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291" autoAdjust="0"/>
  </p:normalViewPr>
  <p:slideViewPr>
    <p:cSldViewPr snapToGrid="0" showGuides="1">
      <p:cViewPr varScale="1">
        <p:scale>
          <a:sx n="71" d="100"/>
          <a:sy n="71" d="100"/>
        </p:scale>
        <p:origin x="-588" y="690"/>
      </p:cViewPr>
      <p:guideLst>
        <p:guide pos="506"/>
        <p:guide pos="6199"/>
        <p:guide orient="horz" pos="134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682" y="90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9409114"/>
            <a:ext cx="2944813" cy="495300"/>
          </a:xfrm>
          <a:prstGeom prst="rect">
            <a:avLst/>
          </a:prstGeom>
        </p:spPr>
        <p:txBody>
          <a:bodyPr vert="horz" lIns="242777" tIns="45681" rIns="91361" bIns="45681" rtlCol="0" anchor="b"/>
          <a:lstStyle>
            <a:lvl1pPr algn="l">
              <a:defRPr sz="1200"/>
            </a:lvl1pPr>
          </a:lstStyle>
          <a:p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8102" y="9409114"/>
            <a:ext cx="2944813" cy="495300"/>
          </a:xfrm>
          <a:prstGeom prst="rect">
            <a:avLst/>
          </a:prstGeom>
        </p:spPr>
        <p:txBody>
          <a:bodyPr vert="horz" lIns="91361" tIns="45681" rIns="242777" bIns="45681" rtlCol="0" anchor="b"/>
          <a:lstStyle>
            <a:lvl1pPr algn="r">
              <a:defRPr sz="1200"/>
            </a:lvl1pPr>
          </a:lstStyle>
          <a:p>
            <a:fld id="{7C3A265F-8247-4C13-B1D1-7DFA63EA3182}" type="slidenum">
              <a:rPr lang="sv-SE" smtClean="0">
                <a:latin typeface="Arial" pitchFamily="34" charset="0"/>
              </a:rPr>
              <a:pPr/>
              <a:t>‹#›</a:t>
            </a:fld>
            <a:endParaRPr lang="sv-S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412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20.jp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jpg>
</file>

<file path=ppt/media/image31.jpeg>
</file>

<file path=ppt/media/image32.jp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19250" y="328613"/>
            <a:ext cx="3557588" cy="20018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361" tIns="45681" rIns="91361" bIns="45681" rtlCol="0" anchor="ctr"/>
          <a:lstStyle/>
          <a:p>
            <a:endParaRPr lang="sv-S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80910" y="2534930"/>
            <a:ext cx="6234032" cy="6628121"/>
          </a:xfrm>
          <a:prstGeom prst="rect">
            <a:avLst/>
          </a:prstGeom>
        </p:spPr>
        <p:txBody>
          <a:bodyPr vert="horz" lIns="91361" tIns="45681" rIns="91361" bIns="45681" rtlCol="0"/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19909"/>
            <a:ext cx="2528186" cy="402948"/>
          </a:xfrm>
          <a:prstGeom prst="rect">
            <a:avLst/>
          </a:prstGeom>
        </p:spPr>
        <p:txBody>
          <a:bodyPr vert="horz" lIns="242777" tIns="45681" rIns="242777" bIns="45681" rtlCol="0" anchor="b"/>
          <a:lstStyle>
            <a:lvl1pPr algn="l">
              <a:defRPr lang="sv-SE" sz="1200" dirty="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659008" y="9419909"/>
            <a:ext cx="1477831" cy="402948"/>
          </a:xfrm>
          <a:prstGeom prst="rect">
            <a:avLst/>
          </a:prstGeom>
        </p:spPr>
        <p:txBody>
          <a:bodyPr vert="horz" lIns="242777" tIns="45681" rIns="242777" bIns="45681" rtlCol="0" anchor="b"/>
          <a:lstStyle>
            <a:lvl1pPr algn="ctr">
              <a:defRPr sz="1200">
                <a:latin typeface="Arial" pitchFamily="34" charset="0"/>
              </a:defRPr>
            </a:lvl1pPr>
          </a:lstStyle>
          <a:p>
            <a:fld id="{2BAFF23A-B760-421D-A910-F9D7214BA323}" type="slidenum">
              <a:rPr lang="sv-SE" smtClean="0"/>
              <a:pPr/>
              <a:t>‹#›</a:t>
            </a:fld>
            <a:endParaRPr lang="sv-SE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814" y="9367003"/>
            <a:ext cx="991713" cy="38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05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4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De tre musketörerna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Projektportalen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Inköpsportalen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AFF23A-B760-421D-A910-F9D7214BA323}" type="slidenum">
              <a:rPr lang="sv-SE" smtClean="0"/>
              <a:pPr/>
              <a:t>8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4869488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De tre musketörerna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Projektportalen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PDS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v-SE" dirty="0"/>
              <a:t>Inköpsportalen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AFF23A-B760-421D-A910-F9D7214BA323}" type="slidenum">
              <a:rPr lang="sv-SE" smtClean="0"/>
              <a:pPr/>
              <a:t>9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80973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/>
          <a:srcRect t="20713" b="1390"/>
          <a:stretch/>
        </p:blipFill>
        <p:spPr>
          <a:xfrm>
            <a:off x="0" y="0"/>
            <a:ext cx="12193200" cy="6161089"/>
          </a:xfrm>
          <a:prstGeom prst="rect">
            <a:avLst/>
          </a:prstGeom>
        </p:spPr>
      </p:pic>
      <p:sp>
        <p:nvSpPr>
          <p:cNvPr id="9" name="Picture Placeholder 7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12192000" cy="6161088"/>
          </a:xfrm>
        </p:spPr>
        <p:txBody>
          <a:bodyPr tIns="1080000" rIns="72000" anchor="ctr" anchorCtr="0"/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custom picture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fld id="{435EE492-5E66-4590-B2E5-DF24A2F515DD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Citybanan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377475" y="1882567"/>
            <a:ext cx="7194900" cy="1080000"/>
          </a:xfr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sv-SE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77475" y="688827"/>
            <a:ext cx="8614125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21070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on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038850"/>
            <a:ext cx="12192000" cy="228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8AD849-D3AB-468E-8CBB-286177CAA413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161088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-2285999" y="74615"/>
            <a:ext cx="224536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with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textbox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9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0" y="2339154"/>
            <a:ext cx="5319980" cy="640515"/>
          </a:xfrm>
          <a:solidFill>
            <a:schemeClr val="tx1">
              <a:alpha val="68000"/>
            </a:schemeClr>
          </a:solidFill>
        </p:spPr>
        <p:txBody>
          <a:bodyPr wrap="square" lIns="540000" tIns="180000" bIns="180000">
            <a:spAutoFit/>
          </a:bodyPr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</p:spTree>
    <p:extLst>
      <p:ext uri="{BB962C8B-B14F-4D97-AF65-F5344CB8AC3E}">
        <p14:creationId xmlns:p14="http://schemas.microsoft.com/office/powerpoint/2010/main" val="164342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038850"/>
            <a:ext cx="12192000" cy="228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8AD849-D3AB-468E-8CBB-286177CAA413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-2285999" y="74615"/>
            <a:ext cx="224536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Full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9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4261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 custom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8AD849-D3AB-468E-8CBB-286177CAA413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161088"/>
          </a:xfrm>
          <a:solidFill>
            <a:schemeClr val="bg1"/>
          </a:solidFill>
        </p:spPr>
        <p:txBody>
          <a:bodyPr tIns="864000" anchor="ctr" anchorCtr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-2285999" y="74615"/>
            <a:ext cx="22453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Heading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custom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9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94218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8AD849-D3AB-468E-8CBB-286177CAA413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1" y="1395413"/>
            <a:ext cx="12191999" cy="47656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-2285999" y="74615"/>
            <a:ext cx="224536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9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9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9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44024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0F6BA3-DFD7-411F-9930-07E62DE659F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-2285999" y="74615"/>
            <a:ext cx="224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r" defTabSz="12191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Blank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740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385200" y="1773237"/>
            <a:ext cx="5451923" cy="1733891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3695749"/>
            <a:ext cx="12192000" cy="246534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6406638" y="1773238"/>
            <a:ext cx="5450400" cy="1733650"/>
          </a:xfrm>
        </p:spPr>
        <p:txBody>
          <a:bodyPr/>
          <a:lstStyle>
            <a:lvl4pPr>
              <a:defRPr/>
            </a:lvl4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</p:txBody>
      </p:sp>
      <p:sp>
        <p:nvSpPr>
          <p:cNvPr id="47" name="TextBox 46"/>
          <p:cNvSpPr txBox="1"/>
          <p:nvPr userDrawn="1"/>
        </p:nvSpPr>
        <p:spPr>
          <a:xfrm>
            <a:off x="-2285999" y="74615"/>
            <a:ext cx="22453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Horizontal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11390313" cy="109776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82590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left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9"/>
          </p:nvPr>
        </p:nvSpPr>
        <p:spPr>
          <a:xfrm>
            <a:off x="6356194" y="1525490"/>
            <a:ext cx="5356381" cy="1367647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479424" y="1514474"/>
            <a:ext cx="5613952" cy="1367647"/>
          </a:xfrm>
          <a:ln>
            <a:noFill/>
          </a:ln>
        </p:spPr>
        <p:txBody>
          <a:bodyPr tIns="648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7"/>
          </p:nvPr>
        </p:nvSpPr>
        <p:spPr>
          <a:xfrm>
            <a:off x="479424" y="3052065"/>
            <a:ext cx="5613952" cy="1367647"/>
          </a:xfrm>
          <a:ln>
            <a:noFill/>
          </a:ln>
        </p:spPr>
        <p:txBody>
          <a:bodyPr tIns="648000" anchor="ctr" anchorCtr="0"/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18"/>
          </p:nvPr>
        </p:nvSpPr>
        <p:spPr>
          <a:xfrm>
            <a:off x="479424" y="4589656"/>
            <a:ext cx="5613952" cy="1367647"/>
          </a:xfrm>
        </p:spPr>
        <p:txBody>
          <a:bodyPr tIns="648000" anchor="ctr" anchorCtr="0"/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6356194" y="3052065"/>
            <a:ext cx="5356381" cy="1367647"/>
          </a:xfrm>
          <a:noFill/>
          <a:ln>
            <a:noFill/>
          </a:ln>
        </p:spPr>
        <p:txBody>
          <a:bodyPr/>
          <a:lstStyle>
            <a:lvl1pPr>
              <a:defRPr sz="21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2133">
                <a:solidFill>
                  <a:schemeClr val="accent6"/>
                </a:solidFill>
              </a:defRPr>
            </a:lvl3pPr>
            <a:lvl4pPr>
              <a:defRPr sz="2133">
                <a:solidFill>
                  <a:schemeClr val="accent2"/>
                </a:solidFill>
              </a:defRPr>
            </a:lvl4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6356194" y="4589656"/>
            <a:ext cx="5356381" cy="1367647"/>
          </a:xfrm>
          <a:noFill/>
          <a:ln>
            <a:noFill/>
          </a:ln>
        </p:spPr>
        <p:txBody>
          <a:bodyPr/>
          <a:lstStyle>
            <a:lvl1pPr>
              <a:defRPr sz="21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2133">
                <a:solidFill>
                  <a:schemeClr val="accent6"/>
                </a:solidFill>
              </a:defRPr>
            </a:lvl3pPr>
            <a:lvl4pPr>
              <a:defRPr sz="2133">
                <a:solidFill>
                  <a:schemeClr val="accent2"/>
                </a:solidFill>
              </a:defRPr>
            </a:lvl4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49" name="TextBox 48"/>
          <p:cNvSpPr txBox="1"/>
          <p:nvPr userDrawn="1"/>
        </p:nvSpPr>
        <p:spPr>
          <a:xfrm>
            <a:off x="-2285999" y="74615"/>
            <a:ext cx="22453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Three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left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pictures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1917107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057900"/>
            <a:ext cx="12192000" cy="20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162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fld id="{435EE492-5E66-4590-B2E5-DF24A2F515DD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377475" y="3040560"/>
            <a:ext cx="7194900" cy="1080000"/>
          </a:xfr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sv-SE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77475" y="1846820"/>
            <a:ext cx="8614125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18253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u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11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311932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076950"/>
            <a:ext cx="12192000" cy="180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-1"/>
            <a:ext cx="12192000" cy="61610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11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309536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t="13731" b="10476"/>
          <a:stretch/>
        </p:blipFill>
        <p:spPr>
          <a:xfrm>
            <a:off x="0" y="0"/>
            <a:ext cx="12193200" cy="6161088"/>
          </a:xfrm>
          <a:prstGeom prst="rect">
            <a:avLst/>
          </a:prstGeom>
        </p:spPr>
      </p:pic>
      <p:sp>
        <p:nvSpPr>
          <p:cNvPr id="9" name="Picture Placeholder 7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12192000" cy="6161088"/>
          </a:xfrm>
        </p:spPr>
        <p:txBody>
          <a:bodyPr tIns="1080000" rIns="72000" anchor="ctr" anchorCtr="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custom picture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fld id="{435EE492-5E66-4590-B2E5-DF24A2F515DD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Torsplan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377475" y="2488854"/>
            <a:ext cx="4552334" cy="1080000"/>
          </a:xfr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sv-SE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77475" y="1295114"/>
            <a:ext cx="5387221" cy="109776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50995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lu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1543002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column Blu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5200" y="1773239"/>
            <a:ext cx="5451923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 2 column Blue top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Platshållare för text 8"/>
          <p:cNvSpPr>
            <a:spLocks noGrp="1"/>
          </p:cNvSpPr>
          <p:nvPr>
            <p:ph type="body" sz="quarter" idx="13"/>
          </p:nvPr>
        </p:nvSpPr>
        <p:spPr>
          <a:xfrm>
            <a:off x="6231506" y="1773239"/>
            <a:ext cx="5481070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30814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small right picture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161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9002185" y="0"/>
            <a:ext cx="3189815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Small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8"/>
            <a:ext cx="8455351" cy="417671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199" y="197634"/>
            <a:ext cx="8455351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28061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medium right picture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161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7573597" y="0"/>
            <a:ext cx="4618404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Small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8"/>
            <a:ext cx="7042161" cy="417671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199" y="197634"/>
            <a:ext cx="7042161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9967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large right picture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1999" cy="61610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6096000" y="1"/>
            <a:ext cx="6095999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8" name="TextBox 47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Large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endParaRPr lang="sv-SE" sz="1200" baseline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9"/>
            <a:ext cx="5244075" cy="4176711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5244075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91953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mall pictures,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1" y="1395412"/>
            <a:ext cx="3970800" cy="4765675"/>
          </a:xfrm>
          <a:ln>
            <a:noFill/>
          </a:ln>
        </p:spPr>
        <p:txBody>
          <a:bodyPr tIns="756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49" name="TextBox 48"/>
          <p:cNvSpPr txBox="1"/>
          <p:nvPr userDrawn="1"/>
        </p:nvSpPr>
        <p:spPr>
          <a:xfrm>
            <a:off x="-2285999" y="74615"/>
            <a:ext cx="22453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Three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pictures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4110175" y="1395412"/>
            <a:ext cx="3970800" cy="4765675"/>
          </a:xfrm>
          <a:ln>
            <a:noFill/>
          </a:ln>
        </p:spPr>
        <p:txBody>
          <a:bodyPr tIns="756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36" name="Picture Placeholder 28"/>
          <p:cNvSpPr>
            <a:spLocks noGrp="1"/>
          </p:cNvSpPr>
          <p:nvPr>
            <p:ph type="pic" sz="quarter" idx="20"/>
          </p:nvPr>
        </p:nvSpPr>
        <p:spPr>
          <a:xfrm>
            <a:off x="8220349" y="1395413"/>
            <a:ext cx="3970800" cy="4765675"/>
          </a:xfrm>
        </p:spPr>
        <p:txBody>
          <a:bodyPr tIns="756000" anchor="ctr" anchorCtr="0"/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1" y="5441088"/>
            <a:ext cx="39708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4110175" y="5441088"/>
            <a:ext cx="39708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8220349" y="5441088"/>
            <a:ext cx="39708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-422733" y="3705133"/>
            <a:ext cx="199870" cy="146232"/>
            <a:chOff x="-422733" y="1249181"/>
            <a:chExt cx="199870" cy="146232"/>
          </a:xfrm>
        </p:grpSpPr>
        <p:cxnSp>
          <p:nvCxnSpPr>
            <p:cNvPr id="26" name="Rak 10"/>
            <p:cNvCxnSpPr/>
            <p:nvPr userDrawn="1"/>
          </p:nvCxnSpPr>
          <p:spPr>
            <a:xfrm rot="5400000">
              <a:off x="-322798" y="1295478"/>
              <a:ext cx="0" cy="19986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Rak 10"/>
            <p:cNvCxnSpPr/>
            <p:nvPr userDrawn="1"/>
          </p:nvCxnSpPr>
          <p:spPr>
            <a:xfrm rot="5400000">
              <a:off x="-322797" y="1149246"/>
              <a:ext cx="0" cy="19986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82986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425">
          <p15:clr>
            <a:srgbClr val="FBAE40"/>
          </p15:clr>
        </p15:guide>
        <p15:guide id="2" orient="horz" pos="2329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ictures with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1395412"/>
            <a:ext cx="2934000" cy="4765675"/>
          </a:xfrm>
          <a:ln>
            <a:noFill/>
          </a:ln>
        </p:spPr>
        <p:txBody>
          <a:bodyPr tIns="68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49" name="TextBox 48"/>
          <p:cNvSpPr txBox="1"/>
          <p:nvPr userDrawn="1"/>
        </p:nvSpPr>
        <p:spPr>
          <a:xfrm>
            <a:off x="-2285999" y="74615"/>
            <a:ext cx="22453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Four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pictures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6165192" y="1395412"/>
            <a:ext cx="2934000" cy="4765675"/>
          </a:xfrm>
          <a:ln>
            <a:noFill/>
          </a:ln>
        </p:spPr>
        <p:txBody>
          <a:bodyPr tIns="68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36" name="Picture Placeholder 28"/>
          <p:cNvSpPr>
            <a:spLocks noGrp="1"/>
          </p:cNvSpPr>
          <p:nvPr>
            <p:ph type="pic" sz="quarter" idx="20"/>
          </p:nvPr>
        </p:nvSpPr>
        <p:spPr>
          <a:xfrm>
            <a:off x="9247789" y="1395412"/>
            <a:ext cx="2934000" cy="4765675"/>
          </a:xfrm>
        </p:spPr>
        <p:txBody>
          <a:bodyPr tIns="684000" anchor="ctr" anchorCtr="0"/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29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3082596" y="1395412"/>
            <a:ext cx="2934000" cy="4765675"/>
          </a:xfrm>
          <a:ln>
            <a:noFill/>
          </a:ln>
        </p:spPr>
        <p:txBody>
          <a:bodyPr tIns="68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0" y="5441088"/>
            <a:ext cx="29340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3082596" y="5441088"/>
            <a:ext cx="29340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/>
          </p:nvPr>
        </p:nvSpPr>
        <p:spPr>
          <a:xfrm>
            <a:off x="6165192" y="5441088"/>
            <a:ext cx="29340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9247789" y="5441088"/>
            <a:ext cx="29340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-422733" y="3705133"/>
            <a:ext cx="199870" cy="146232"/>
            <a:chOff x="-422733" y="1249181"/>
            <a:chExt cx="199870" cy="146232"/>
          </a:xfrm>
        </p:grpSpPr>
        <p:cxnSp>
          <p:nvCxnSpPr>
            <p:cNvPr id="31" name="Rak 10"/>
            <p:cNvCxnSpPr/>
            <p:nvPr userDrawn="1"/>
          </p:nvCxnSpPr>
          <p:spPr>
            <a:xfrm rot="5400000">
              <a:off x="-322798" y="1295478"/>
              <a:ext cx="0" cy="19986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Rak 10"/>
            <p:cNvCxnSpPr/>
            <p:nvPr userDrawn="1"/>
          </p:nvCxnSpPr>
          <p:spPr>
            <a:xfrm rot="5400000">
              <a:off x="-322797" y="1149246"/>
              <a:ext cx="0" cy="19986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7282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332">
          <p15:clr>
            <a:srgbClr val="FBAE40"/>
          </p15:clr>
        </p15:guide>
        <p15:guide id="2" orient="horz" pos="2423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pictures with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1395413"/>
            <a:ext cx="2323528" cy="4765674"/>
          </a:xfrm>
          <a:ln>
            <a:noFill/>
          </a:ln>
        </p:spPr>
        <p:txBody>
          <a:bodyPr tIns="86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49" name="TextBox 48"/>
          <p:cNvSpPr txBox="1"/>
          <p:nvPr userDrawn="1"/>
        </p:nvSpPr>
        <p:spPr>
          <a:xfrm>
            <a:off x="-2285999" y="74615"/>
            <a:ext cx="22453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Five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pictures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35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4935600" y="1395413"/>
            <a:ext cx="2322000" cy="4765674"/>
          </a:xfrm>
          <a:ln>
            <a:noFill/>
          </a:ln>
        </p:spPr>
        <p:txBody>
          <a:bodyPr tIns="86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36" name="Picture Placeholder 28"/>
          <p:cNvSpPr>
            <a:spLocks noGrp="1"/>
          </p:cNvSpPr>
          <p:nvPr>
            <p:ph type="pic" sz="quarter" idx="20"/>
          </p:nvPr>
        </p:nvSpPr>
        <p:spPr>
          <a:xfrm>
            <a:off x="9869673" y="1395413"/>
            <a:ext cx="2322000" cy="4765674"/>
          </a:xfrm>
        </p:spPr>
        <p:txBody>
          <a:bodyPr tIns="864000" anchor="ctr" anchorCtr="0"/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29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2468564" y="1395413"/>
            <a:ext cx="2322000" cy="4765674"/>
          </a:xfrm>
          <a:ln>
            <a:noFill/>
          </a:ln>
        </p:spPr>
        <p:txBody>
          <a:bodyPr tIns="86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22"/>
          </p:nvPr>
        </p:nvSpPr>
        <p:spPr>
          <a:xfrm>
            <a:off x="7402636" y="1395413"/>
            <a:ext cx="2322000" cy="4765674"/>
          </a:xfrm>
          <a:ln>
            <a:noFill/>
          </a:ln>
        </p:spPr>
        <p:txBody>
          <a:bodyPr tIns="86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0" y="5441088"/>
            <a:ext cx="23220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/>
          </p:nvPr>
        </p:nvSpPr>
        <p:spPr>
          <a:xfrm>
            <a:off x="2467418" y="5441088"/>
            <a:ext cx="23220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7402254" y="5441088"/>
            <a:ext cx="23220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/>
          </p:nvPr>
        </p:nvSpPr>
        <p:spPr>
          <a:xfrm>
            <a:off x="4934836" y="5441088"/>
            <a:ext cx="23220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9869673" y="5441088"/>
            <a:ext cx="2322000" cy="720000"/>
          </a:xfrm>
          <a:solidFill>
            <a:schemeClr val="accent1"/>
          </a:solidFill>
        </p:spPr>
        <p:txBody>
          <a:bodyPr anchor="ctr" anchorCtr="0"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sv-SE"/>
              <a:t>Redigera format för bakgrundstext</a:t>
            </a:r>
          </a:p>
        </p:txBody>
      </p:sp>
      <p:grpSp>
        <p:nvGrpSpPr>
          <p:cNvPr id="47" name="Group 46"/>
          <p:cNvGrpSpPr/>
          <p:nvPr userDrawn="1"/>
        </p:nvGrpSpPr>
        <p:grpSpPr>
          <a:xfrm>
            <a:off x="-422733" y="3705133"/>
            <a:ext cx="199870" cy="146232"/>
            <a:chOff x="-422733" y="1249181"/>
            <a:chExt cx="199870" cy="146232"/>
          </a:xfrm>
        </p:grpSpPr>
        <p:cxnSp>
          <p:nvCxnSpPr>
            <p:cNvPr id="48" name="Rak 10"/>
            <p:cNvCxnSpPr/>
            <p:nvPr userDrawn="1"/>
          </p:nvCxnSpPr>
          <p:spPr>
            <a:xfrm rot="5400000">
              <a:off x="-322798" y="1295478"/>
              <a:ext cx="0" cy="19986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Rak 10"/>
            <p:cNvCxnSpPr/>
            <p:nvPr userDrawn="1"/>
          </p:nvCxnSpPr>
          <p:spPr>
            <a:xfrm rot="5400000">
              <a:off x="-322797" y="1149246"/>
              <a:ext cx="0" cy="199869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4178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425">
          <p15:clr>
            <a:srgbClr val="FBAE40"/>
          </p15:clr>
        </p15:guide>
        <p15:guide id="2" orient="horz" pos="2335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slide – NCC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sv-SE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5200" y="1190625"/>
            <a:ext cx="10363200" cy="1223392"/>
          </a:xfrm>
        </p:spPr>
        <p:txBody>
          <a:bodyPr anchor="b" anchorCtr="0"/>
          <a:lstStyle>
            <a:lvl1pPr algn="l">
              <a:defRPr sz="3600" b="1" cap="none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5200" y="2505015"/>
            <a:ext cx="10363200" cy="1500187"/>
          </a:xfrm>
        </p:spPr>
        <p:txBody>
          <a:bodyPr anchor="t" anchorCtr="0"/>
          <a:lstStyle>
            <a:lvl1pPr marL="0" indent="0" algn="l">
              <a:buNone/>
              <a:defRPr sz="2000" i="0" cap="none" baseline="0">
                <a:solidFill>
                  <a:srgbClr val="FFFFFF"/>
                </a:solidFill>
                <a:latin typeface="Arial" panose="020B0604020202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-2285999" y="14319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Divider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NCC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sv-SE"/>
              <a:t>zcCompany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875" y="6286105"/>
            <a:ext cx="1036200" cy="39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62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057900"/>
            <a:ext cx="12192000" cy="209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0" y="0"/>
            <a:ext cx="12192000" cy="61626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fld id="{435EE492-5E66-4590-B2E5-DF24A2F515DD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377475" y="3040560"/>
            <a:ext cx="7194900" cy="1080000"/>
          </a:xfr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sv-SE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77475" y="1846820"/>
            <a:ext cx="8614125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17001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161088"/>
          </a:xfrm>
          <a:prstGeom prst="rect">
            <a:avLst/>
          </a:prstGeom>
        </p:spPr>
      </p:pic>
      <p:sp>
        <p:nvSpPr>
          <p:cNvPr id="12" name="Picture Placeholder 7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1"/>
            <a:ext cx="12192000" cy="6161088"/>
          </a:xfrm>
        </p:spPr>
        <p:txBody>
          <a:bodyPr tIns="1080000" rIns="72000" anchor="ctr" anchorCtr="0"/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custom picture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fld id="{435EE492-5E66-4590-B2E5-DF24A2F515DD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/>
              <a:t>E18 Ostfold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377475" y="1869212"/>
            <a:ext cx="5330598" cy="1080000"/>
          </a:xfr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sv-SE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77475" y="675472"/>
            <a:ext cx="5718525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757587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Green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11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554192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Green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076950"/>
            <a:ext cx="12192000" cy="180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-1"/>
            <a:ext cx="12192000" cy="61610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Green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11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306066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Green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109129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column Gree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5200" y="1773239"/>
            <a:ext cx="5451923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 2 column Green top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Platshållare för text 8"/>
          <p:cNvSpPr>
            <a:spLocks noGrp="1"/>
          </p:cNvSpPr>
          <p:nvPr>
            <p:ph type="body" sz="quarter" idx="13"/>
          </p:nvPr>
        </p:nvSpPr>
        <p:spPr>
          <a:xfrm>
            <a:off x="6231506" y="1773239"/>
            <a:ext cx="5481070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42260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small right picture Green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161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9002185" y="0"/>
            <a:ext cx="3189815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Small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Green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8"/>
            <a:ext cx="8455351" cy="417671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199" y="197634"/>
            <a:ext cx="8455351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138397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medium right picture Green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161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7573597" y="0"/>
            <a:ext cx="4618404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Medium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Green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8"/>
            <a:ext cx="7042161" cy="417671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199" y="197634"/>
            <a:ext cx="7042161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336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large right picture Green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1999" cy="61610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6096000" y="1"/>
            <a:ext cx="6095999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8" name="TextBox 47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Large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endParaRPr lang="sv-SE" sz="1200" baseline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Green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9"/>
            <a:ext cx="5244075" cy="41899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5244075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31848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– NCC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sv-SE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-2285999" y="14319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Divider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Dark Green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sv-SE"/>
              <a:t>zcCompany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85200" y="1190625"/>
            <a:ext cx="10363200" cy="1223392"/>
          </a:xfrm>
        </p:spPr>
        <p:txBody>
          <a:bodyPr anchor="b" anchorCtr="0"/>
          <a:lstStyle>
            <a:lvl1pPr algn="l">
              <a:defRPr sz="3600" b="1" cap="none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5200" y="2505015"/>
            <a:ext cx="10363200" cy="1500187"/>
          </a:xfrm>
        </p:spPr>
        <p:txBody>
          <a:bodyPr anchor="t" anchorCtr="0"/>
          <a:lstStyle>
            <a:lvl1pPr marL="0" indent="0" algn="l">
              <a:buNone/>
              <a:defRPr sz="2000" i="0" cap="none" baseline="0">
                <a:solidFill>
                  <a:srgbClr val="FFFFFF"/>
                </a:solidFill>
                <a:latin typeface="Arial" panose="020B0604020202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875" y="6286105"/>
            <a:ext cx="1036200" cy="39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7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9760B71-A597-476A-918E-3219DE7F4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9A7F1AF3-2248-42E3-9B9E-0E3FBEAF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FD5626E0-2715-4704-B73A-AD626204C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FB42BFCF-7714-4E82-B3C5-0CD331B0B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550437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271108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/>
          <a:srcRect t="21811" b="2395"/>
          <a:stretch/>
        </p:blipFill>
        <p:spPr>
          <a:xfrm>
            <a:off x="0" y="0"/>
            <a:ext cx="12193200" cy="6161088"/>
          </a:xfrm>
          <a:prstGeom prst="rect">
            <a:avLst/>
          </a:prstGeom>
        </p:spPr>
      </p:pic>
      <p:sp>
        <p:nvSpPr>
          <p:cNvPr id="12" name="Picture Placeholder 7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12192000" cy="6161088"/>
          </a:xfrm>
        </p:spPr>
        <p:txBody>
          <a:bodyPr tIns="1080000" rIns="72000" anchor="ctr" anchorCtr="0"/>
          <a:lstStyle>
            <a:lvl1pPr marL="0" indent="0" algn="ctr">
              <a:spcBef>
                <a:spcPts val="0"/>
              </a:spcBef>
              <a:buNone/>
              <a:defRPr sz="140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custom picture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fld id="{435EE492-5E66-4590-B2E5-DF24A2F515DD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/>
              <a:t>Mölndal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 bwMode="gray">
          <a:xfrm>
            <a:off x="377475" y="2056250"/>
            <a:ext cx="5579980" cy="1080000"/>
          </a:xfr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sv-SE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377475" y="862510"/>
            <a:ext cx="6854598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301445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ight Green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Green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11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3910951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top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Green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407197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column Light Gree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5200" y="1773238"/>
            <a:ext cx="5451923" cy="4176713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 2 column Light Green top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Platshållare för text 8"/>
          <p:cNvSpPr>
            <a:spLocks noGrp="1"/>
          </p:cNvSpPr>
          <p:nvPr>
            <p:ph type="body" sz="quarter" idx="13"/>
          </p:nvPr>
        </p:nvSpPr>
        <p:spPr>
          <a:xfrm>
            <a:off x="6231506" y="1773239"/>
            <a:ext cx="5481070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38280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 – NCC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sv-SE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-2285999" y="14319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Divider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Dark Green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sv-SE"/>
              <a:t>zcCompany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85200" y="1190625"/>
            <a:ext cx="10363200" cy="1223392"/>
          </a:xfrm>
        </p:spPr>
        <p:txBody>
          <a:bodyPr anchor="b" anchorCtr="0"/>
          <a:lstStyle>
            <a:lvl1pPr algn="l">
              <a:defRPr sz="3600" b="1" cap="none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5200" y="2505015"/>
            <a:ext cx="10363200" cy="1500187"/>
          </a:xfrm>
        </p:spPr>
        <p:txBody>
          <a:bodyPr anchor="t" anchorCtr="0"/>
          <a:lstStyle>
            <a:lvl1pPr marL="0" indent="0" algn="l">
              <a:buNone/>
              <a:defRPr sz="2000" i="0" cap="none" baseline="0">
                <a:solidFill>
                  <a:srgbClr val="FFFFFF"/>
                </a:solidFill>
                <a:latin typeface="Arial" panose="020B0604020202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875" y="6286105"/>
            <a:ext cx="1036200" cy="39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6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ight Blu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11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367969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ight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076950"/>
            <a:ext cx="12192000" cy="180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-1"/>
            <a:ext cx="12192000" cy="61610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11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88463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ight Blu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277388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column Light Blu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5200" y="1773239"/>
            <a:ext cx="5451923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 2 column Light Blue top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Platshållare för text 8"/>
          <p:cNvSpPr>
            <a:spLocks noGrp="1"/>
          </p:cNvSpPr>
          <p:nvPr>
            <p:ph type="body" sz="quarter" idx="13"/>
          </p:nvPr>
        </p:nvSpPr>
        <p:spPr>
          <a:xfrm>
            <a:off x="6231506" y="1773239"/>
            <a:ext cx="5481070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7491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small right picture Light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161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9002185" y="0"/>
            <a:ext cx="3189815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Small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8"/>
            <a:ext cx="8455351" cy="417671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199" y="197634"/>
            <a:ext cx="8455351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169522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medium right picture Light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1610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7573597" y="0"/>
            <a:ext cx="4618404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Medium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8"/>
            <a:ext cx="7042161" cy="417671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199" y="197634"/>
            <a:ext cx="7042161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230753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ustom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1"/>
            <a:ext cx="12192000" cy="6161088"/>
          </a:xfrm>
        </p:spPr>
        <p:txBody>
          <a:bodyPr tIns="1080000" rIns="72000" anchor="ctr" anchorCtr="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custom picture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/>
            </a:lvl1pPr>
          </a:lstStyle>
          <a:p>
            <a:pPr>
              <a:defRPr/>
            </a:pPr>
            <a:fld id="{435EE492-5E66-4590-B2E5-DF24A2F515DD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-2285999" y="74615"/>
            <a:ext cx="224536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Custom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 bwMode="gray">
          <a:xfrm>
            <a:off x="377475" y="3040560"/>
            <a:ext cx="5358307" cy="1080000"/>
          </a:xfrm>
        </p:spPr>
        <p:txBody>
          <a:bodyPr anchor="t" anchorCtr="0"/>
          <a:lstStyle>
            <a:lvl1pPr marL="0" indent="0" algn="l">
              <a:buNone/>
              <a:defRPr sz="2000">
                <a:solidFill>
                  <a:schemeClr val="tx1"/>
                </a:solidFill>
                <a:latin typeface="+mn-l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sv-SE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377474" y="1846820"/>
            <a:ext cx="11390313" cy="109776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89244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large right picture Light Blue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1999" cy="616108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6096000" y="1"/>
            <a:ext cx="6095999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8" name="TextBox 47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Large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endParaRPr lang="sv-SE" sz="1200" baseline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9"/>
            <a:ext cx="5244075" cy="41899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5244075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31878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– NCC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sv-SE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5200" y="1190625"/>
            <a:ext cx="10363200" cy="1223392"/>
          </a:xfrm>
        </p:spPr>
        <p:txBody>
          <a:bodyPr anchor="b" anchorCtr="0"/>
          <a:lstStyle>
            <a:lvl1pPr algn="l">
              <a:defRPr sz="3600" b="1" cap="none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-2285999" y="14319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Divider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Blue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385200" y="2505015"/>
            <a:ext cx="10363200" cy="1500187"/>
          </a:xfrm>
        </p:spPr>
        <p:txBody>
          <a:bodyPr anchor="t" anchorCtr="0"/>
          <a:lstStyle>
            <a:lvl1pPr marL="0" indent="0" algn="l">
              <a:buNone/>
              <a:defRPr sz="2000" i="0" cap="none" baseline="0">
                <a:solidFill>
                  <a:srgbClr val="FFFFFF"/>
                </a:solidFill>
                <a:latin typeface="Arial" panose="020B0604020202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sv-SE"/>
              <a:t>zcCompany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875" y="6286105"/>
            <a:ext cx="1036200" cy="39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nk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Pink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11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332233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Pink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076950"/>
            <a:ext cx="12192000" cy="180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-1"/>
            <a:ext cx="12192000" cy="616108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Pink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11" name="Content Placeholder 6"/>
          <p:cNvSpPr>
            <a:spLocks noGrp="1"/>
          </p:cNvSpPr>
          <p:nvPr>
            <p:ph sz="quarter" idx="14"/>
          </p:nvPr>
        </p:nvSpPr>
        <p:spPr>
          <a:xfrm>
            <a:off x="385080" y="1773237"/>
            <a:ext cx="10191600" cy="41760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</p:spTree>
    <p:extLst>
      <p:ext uri="{BB962C8B-B14F-4D97-AF65-F5344CB8AC3E}">
        <p14:creationId xmlns:p14="http://schemas.microsoft.com/office/powerpoint/2010/main" val="1696967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nk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Pink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top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8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2992313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749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column Pink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139982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85200" y="1773239"/>
            <a:ext cx="5451923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-2285999" y="7461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 2 column Pink top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Platshållare för text 8"/>
          <p:cNvSpPr>
            <a:spLocks noGrp="1"/>
          </p:cNvSpPr>
          <p:nvPr>
            <p:ph type="body" sz="quarter" idx="13"/>
          </p:nvPr>
        </p:nvSpPr>
        <p:spPr>
          <a:xfrm>
            <a:off x="6231506" y="1773239"/>
            <a:ext cx="5481070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11390313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173449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small right picture Pink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161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9002185" y="0"/>
            <a:ext cx="3189815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Small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Pink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8"/>
            <a:ext cx="8455351" cy="417671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199" y="197634"/>
            <a:ext cx="8455351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398764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medium right picture Pink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192000" cy="61610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7573597" y="0"/>
            <a:ext cx="4618404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Medium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Pink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8"/>
            <a:ext cx="7042161" cy="4176712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199" y="197634"/>
            <a:ext cx="7042161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78804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large right picture Pink 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1999" cy="616108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6096000" y="1"/>
            <a:ext cx="6095999" cy="6161088"/>
          </a:xfrm>
          <a:solidFill>
            <a:schemeClr val="bg1"/>
          </a:solidFill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8" name="TextBox 47"/>
          <p:cNvSpPr txBox="1"/>
          <p:nvPr userDrawn="1"/>
        </p:nvSpPr>
        <p:spPr>
          <a:xfrm>
            <a:off x="-2285999" y="74615"/>
            <a:ext cx="2245360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Large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endParaRPr lang="sv-SE" sz="1200" baseline="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Light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Pink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background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9"/>
            <a:ext cx="5244075" cy="4189900"/>
          </a:xfrm>
        </p:spPr>
        <p:txBody>
          <a:bodyPr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5244075" cy="10977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3003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– NCC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sv-SE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-2285999" y="143195"/>
            <a:ext cx="2245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Divider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slide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Pink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sv-SE"/>
              <a:t>zcCompany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85200" y="1190625"/>
            <a:ext cx="10363200" cy="1223392"/>
          </a:xfrm>
        </p:spPr>
        <p:txBody>
          <a:bodyPr anchor="b" anchorCtr="0"/>
          <a:lstStyle>
            <a:lvl1pPr algn="l">
              <a:defRPr sz="3600" b="1" cap="none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385200" y="2505015"/>
            <a:ext cx="10363200" cy="1500187"/>
          </a:xfrm>
        </p:spPr>
        <p:txBody>
          <a:bodyPr anchor="t" anchorCtr="0"/>
          <a:lstStyle>
            <a:lvl1pPr marL="0" indent="0" algn="l">
              <a:buNone/>
              <a:defRPr sz="2000" i="0" cap="none" baseline="0">
                <a:solidFill>
                  <a:srgbClr val="FFFFFF"/>
                </a:solidFill>
                <a:latin typeface="Arial" panose="020B0604020202020204" pitchFamily="34" charset="0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875" y="6286105"/>
            <a:ext cx="1036200" cy="39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92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9002185" y="0"/>
            <a:ext cx="3189815" cy="6161088"/>
          </a:xfrm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cxnSp>
        <p:nvCxnSpPr>
          <p:cNvPr id="35" name="Rak 10"/>
          <p:cNvCxnSpPr/>
          <p:nvPr userDrawn="1"/>
        </p:nvCxnSpPr>
        <p:spPr>
          <a:xfrm>
            <a:off x="819925" y="-302302"/>
            <a:ext cx="0" cy="14990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ak 10"/>
          <p:cNvCxnSpPr/>
          <p:nvPr userDrawn="1"/>
        </p:nvCxnSpPr>
        <p:spPr>
          <a:xfrm>
            <a:off x="7511687" y="-302302"/>
            <a:ext cx="0" cy="14990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ak 10"/>
          <p:cNvCxnSpPr/>
          <p:nvPr userDrawn="1"/>
        </p:nvCxnSpPr>
        <p:spPr>
          <a:xfrm>
            <a:off x="7573596" y="-302302"/>
            <a:ext cx="0" cy="14990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Rak 10"/>
          <p:cNvCxnSpPr/>
          <p:nvPr userDrawn="1"/>
        </p:nvCxnSpPr>
        <p:spPr>
          <a:xfrm>
            <a:off x="8927199" y="-302302"/>
            <a:ext cx="0" cy="14990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Rak 10"/>
          <p:cNvCxnSpPr/>
          <p:nvPr userDrawn="1"/>
        </p:nvCxnSpPr>
        <p:spPr>
          <a:xfrm>
            <a:off x="8989108" y="-302302"/>
            <a:ext cx="0" cy="14990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Rak 10"/>
          <p:cNvCxnSpPr/>
          <p:nvPr userDrawn="1"/>
        </p:nvCxnSpPr>
        <p:spPr>
          <a:xfrm>
            <a:off x="6093404" y="-302302"/>
            <a:ext cx="0" cy="14990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Rak 10"/>
          <p:cNvCxnSpPr/>
          <p:nvPr userDrawn="1"/>
        </p:nvCxnSpPr>
        <p:spPr>
          <a:xfrm>
            <a:off x="6155313" y="-302302"/>
            <a:ext cx="0" cy="14990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Rak 10"/>
          <p:cNvCxnSpPr/>
          <p:nvPr userDrawn="1"/>
        </p:nvCxnSpPr>
        <p:spPr>
          <a:xfrm>
            <a:off x="4665748" y="-302302"/>
            <a:ext cx="0" cy="14990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ak 10"/>
          <p:cNvCxnSpPr/>
          <p:nvPr userDrawn="1"/>
        </p:nvCxnSpPr>
        <p:spPr>
          <a:xfrm>
            <a:off x="4727657" y="-302302"/>
            <a:ext cx="0" cy="149903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Small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8"/>
            <a:ext cx="8152855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8152856" cy="109776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249724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ty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307" y="2317948"/>
            <a:ext cx="3903759" cy="1577725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-2285999" y="143195"/>
            <a:ext cx="2245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6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Logotype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sv-SE"/>
              <a:t>zcCompany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28630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8124825" y="0"/>
            <a:ext cx="4067174" cy="6161088"/>
          </a:xfrm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46" name="TextBox 45"/>
          <p:cNvSpPr txBox="1"/>
          <p:nvPr userDrawn="1"/>
        </p:nvSpPr>
        <p:spPr>
          <a:xfrm>
            <a:off x="-2285999" y="74615"/>
            <a:ext cx="22453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Medium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9"/>
            <a:ext cx="7256795" cy="4176712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7256795" cy="109776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01560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511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rig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8" name="Picture Placeholder 7"/>
          <p:cNvSpPr>
            <a:spLocks noGrp="1" noChangeAspect="1"/>
          </p:cNvSpPr>
          <p:nvPr>
            <p:ph type="pic" sz="quarter" idx="14"/>
          </p:nvPr>
        </p:nvSpPr>
        <p:spPr>
          <a:xfrm>
            <a:off x="6096000" y="1"/>
            <a:ext cx="6095999" cy="6161088"/>
          </a:xfrm>
        </p:spPr>
        <p:txBody>
          <a:bodyPr tIns="1044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sv-SE"/>
              <a:t>Klicka på ikonen för att lägga till en bild</a:t>
            </a:r>
            <a:endParaRPr lang="sv-SE" dirty="0"/>
          </a:p>
        </p:txBody>
      </p:sp>
      <p:cxnSp>
        <p:nvCxnSpPr>
          <p:cNvPr id="38" name="Rak 10"/>
          <p:cNvCxnSpPr/>
          <p:nvPr userDrawn="1"/>
        </p:nvCxnSpPr>
        <p:spPr>
          <a:xfrm rot="5400000">
            <a:off x="-322797" y="1149246"/>
            <a:ext cx="0" cy="199869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Rak 10"/>
          <p:cNvCxnSpPr/>
          <p:nvPr userDrawn="1"/>
        </p:nvCxnSpPr>
        <p:spPr>
          <a:xfrm rot="5400000">
            <a:off x="-322797" y="2283479"/>
            <a:ext cx="0" cy="199869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 userDrawn="1"/>
        </p:nvSpPr>
        <p:spPr>
          <a:xfrm>
            <a:off x="-2285999" y="74615"/>
            <a:ext cx="224536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Large</a:t>
            </a:r>
            <a:r>
              <a:rPr lang="sv-SE" sz="1200" baseline="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right </a:t>
            </a:r>
            <a:r>
              <a:rPr lang="sv-SE" sz="1200" baseline="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b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Click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on the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picture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b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</a:b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icon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to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change</a:t>
            </a:r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1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photo</a:t>
            </a:r>
            <a:endParaRPr lang="sv-SE" sz="11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  <a:p>
            <a:pPr algn="r"/>
            <a:r>
              <a:rPr lang="sv-SE" sz="11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85200" y="1773239"/>
            <a:ext cx="5244075" cy="4176711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385200" y="197634"/>
            <a:ext cx="5244075" cy="109776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14961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v-SE"/>
              <a:t>zcCompany</a:t>
            </a:r>
            <a:endParaRPr lang="sv-SE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8AD849-D3AB-468E-8CBB-286177CAA413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-2285999" y="143195"/>
            <a:ext cx="22453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Title</a:t>
            </a:r>
            <a:r>
              <a:rPr lang="sv-SE" sz="12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sv-SE" sz="1200" dirty="0" err="1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only</a:t>
            </a:r>
            <a:endParaRPr lang="sv-SE" sz="1200" dirty="0">
              <a:solidFill>
                <a:srgbClr val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197092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-1591843" y="0"/>
            <a:ext cx="1589378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12192000" y="0"/>
            <a:ext cx="1589378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85080" y="197634"/>
            <a:ext cx="11327495" cy="10977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sv-SE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85080" y="1773239"/>
            <a:ext cx="9988281" cy="4176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4400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v-SE" dirty="0" err="1"/>
              <a:t>Click</a:t>
            </a:r>
            <a:r>
              <a:rPr lang="sv-SE" dirty="0"/>
              <a:t> to </a:t>
            </a:r>
            <a:r>
              <a:rPr lang="sv-SE" dirty="0" err="1"/>
              <a:t>edit</a:t>
            </a:r>
            <a:r>
              <a:rPr lang="sv-SE" dirty="0"/>
              <a:t> Master text </a:t>
            </a:r>
            <a:r>
              <a:rPr lang="sv-SE" dirty="0" err="1"/>
              <a:t>styles</a:t>
            </a:r>
            <a:endParaRPr lang="sv-SE" dirty="0"/>
          </a:p>
          <a:p>
            <a:pPr lvl="1"/>
            <a:r>
              <a:rPr lang="sv-SE" dirty="0"/>
              <a:t>Second </a:t>
            </a:r>
            <a:r>
              <a:rPr lang="sv-SE" dirty="0" err="1"/>
              <a:t>level</a:t>
            </a:r>
            <a:endParaRPr lang="sv-SE" dirty="0"/>
          </a:p>
          <a:p>
            <a:pPr lvl="2"/>
            <a:r>
              <a:rPr lang="sv-SE" dirty="0" err="1"/>
              <a:t>Third</a:t>
            </a:r>
            <a:r>
              <a:rPr lang="sv-SE" dirty="0"/>
              <a:t> </a:t>
            </a:r>
            <a:r>
              <a:rPr lang="sv-SE" dirty="0" err="1"/>
              <a:t>level</a:t>
            </a:r>
            <a:endParaRPr lang="sv-S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16174" y="6509117"/>
            <a:ext cx="1255587" cy="260350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800" smtClean="0">
                <a:solidFill>
                  <a:schemeClr val="tx2"/>
                </a:solidFill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en-US"/>
              <a:t>zDatum</a:t>
            </a:r>
            <a:endParaRPr lang="sv-S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71761" y="6509117"/>
            <a:ext cx="1338482" cy="260350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800" dirty="0" smtClean="0">
                <a:solidFill>
                  <a:schemeClr val="tx2"/>
                </a:solidFill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sv-SE"/>
              <a:t>zcCompany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3239" y="6509379"/>
            <a:ext cx="441014" cy="259827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800" smtClean="0">
                <a:solidFill>
                  <a:schemeClr val="tx2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‹#›</a:t>
            </a:fld>
            <a:endParaRPr lang="sv-SE" dirty="0"/>
          </a:p>
        </p:txBody>
      </p:sp>
      <p:cxnSp>
        <p:nvCxnSpPr>
          <p:cNvPr id="25" name="Rak 10"/>
          <p:cNvCxnSpPr/>
          <p:nvPr/>
        </p:nvCxnSpPr>
        <p:spPr>
          <a:xfrm>
            <a:off x="479425" y="-302302"/>
            <a:ext cx="0" cy="14990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ak 10"/>
          <p:cNvCxnSpPr/>
          <p:nvPr/>
        </p:nvCxnSpPr>
        <p:spPr>
          <a:xfrm rot="5400000">
            <a:off x="-322798" y="1295478"/>
            <a:ext cx="0" cy="19986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ak 10"/>
          <p:cNvCxnSpPr/>
          <p:nvPr/>
        </p:nvCxnSpPr>
        <p:spPr>
          <a:xfrm rot="5400000">
            <a:off x="-322798" y="1678487"/>
            <a:ext cx="0" cy="19986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Rak 10"/>
          <p:cNvCxnSpPr/>
          <p:nvPr/>
        </p:nvCxnSpPr>
        <p:spPr>
          <a:xfrm>
            <a:off x="7571215" y="-302302"/>
            <a:ext cx="0" cy="14990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Rak 10"/>
          <p:cNvCxnSpPr/>
          <p:nvPr/>
        </p:nvCxnSpPr>
        <p:spPr>
          <a:xfrm>
            <a:off x="8991489" y="-302302"/>
            <a:ext cx="0" cy="14990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Rak 10"/>
          <p:cNvCxnSpPr/>
          <p:nvPr/>
        </p:nvCxnSpPr>
        <p:spPr>
          <a:xfrm>
            <a:off x="6095785" y="-302302"/>
            <a:ext cx="0" cy="149903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6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3875" y="6286105"/>
            <a:ext cx="1036201" cy="395403"/>
          </a:xfrm>
          <a:prstGeom prst="rect">
            <a:avLst/>
          </a:prstGeom>
        </p:spPr>
      </p:pic>
      <p:cxnSp>
        <p:nvCxnSpPr>
          <p:cNvPr id="17" name="Rak 10"/>
          <p:cNvCxnSpPr/>
          <p:nvPr userDrawn="1"/>
        </p:nvCxnSpPr>
        <p:spPr>
          <a:xfrm rot="5400000">
            <a:off x="-322797" y="1095170"/>
            <a:ext cx="0" cy="199869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756" r:id="rId2"/>
    <p:sldLayoutId id="2147483757" r:id="rId3"/>
    <p:sldLayoutId id="2147483758" r:id="rId4"/>
    <p:sldLayoutId id="2147483703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  <p:sldLayoutId id="2147483804" r:id="rId13"/>
    <p:sldLayoutId id="2147483805" r:id="rId14"/>
    <p:sldLayoutId id="2147483806" r:id="rId15"/>
    <p:sldLayoutId id="2147483807" r:id="rId16"/>
    <p:sldLayoutId id="2147483714" r:id="rId17"/>
    <p:sldLayoutId id="2147483715" r:id="rId18"/>
    <p:sldLayoutId id="2147483716" r:id="rId19"/>
    <p:sldLayoutId id="2147483766" r:id="rId20"/>
    <p:sldLayoutId id="2147483768" r:id="rId21"/>
    <p:sldLayoutId id="2147483769" r:id="rId22"/>
    <p:sldLayoutId id="2147483770" r:id="rId23"/>
    <p:sldLayoutId id="2147483771" r:id="rId24"/>
    <p:sldLayoutId id="2147483772" r:id="rId25"/>
    <p:sldLayoutId id="2147483773" r:id="rId26"/>
    <p:sldLayoutId id="2147483774" r:id="rId27"/>
    <p:sldLayoutId id="2147483775" r:id="rId28"/>
    <p:sldLayoutId id="2147483717" r:id="rId29"/>
    <p:sldLayoutId id="2147483721" r:id="rId30"/>
    <p:sldLayoutId id="2147483724" r:id="rId31"/>
    <p:sldLayoutId id="2147483776" r:id="rId32"/>
    <p:sldLayoutId id="2147483777" r:id="rId33"/>
    <p:sldLayoutId id="2147483778" r:id="rId34"/>
    <p:sldLayoutId id="2147483779" r:id="rId35"/>
    <p:sldLayoutId id="2147483780" r:id="rId36"/>
    <p:sldLayoutId id="2147483781" r:id="rId37"/>
    <p:sldLayoutId id="2147483767" r:id="rId38"/>
    <p:sldLayoutId id="2147483650" r:id="rId39"/>
    <p:sldLayoutId id="2147483742" r:id="rId40"/>
    <p:sldLayoutId id="2147483782" r:id="rId41"/>
    <p:sldLayoutId id="2147483783" r:id="rId42"/>
    <p:sldLayoutId id="2147483784" r:id="rId43"/>
    <p:sldLayoutId id="2147483743" r:id="rId44"/>
    <p:sldLayoutId id="2147483725" r:id="rId45"/>
    <p:sldLayoutId id="2147483785" r:id="rId46"/>
    <p:sldLayoutId id="2147483786" r:id="rId47"/>
    <p:sldLayoutId id="2147483789" r:id="rId48"/>
    <p:sldLayoutId id="2147483790" r:id="rId49"/>
    <p:sldLayoutId id="2147483791" r:id="rId50"/>
    <p:sldLayoutId id="2147483795" r:id="rId51"/>
    <p:sldLayoutId id="2147483723" r:id="rId52"/>
    <p:sldLayoutId id="2147483726" r:id="rId53"/>
    <p:sldLayoutId id="2147483787" r:id="rId54"/>
    <p:sldLayoutId id="2147483788" r:id="rId55"/>
    <p:sldLayoutId id="2147483792" r:id="rId56"/>
    <p:sldLayoutId id="2147483793" r:id="rId57"/>
    <p:sldLayoutId id="2147483794" r:id="rId58"/>
    <p:sldLayoutId id="2147483796" r:id="rId59"/>
    <p:sldLayoutId id="2147483691" r:id="rId6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600" b="1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eorg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eorg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eorg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eorgia" pitchFamily="18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eorgia" pitchFamily="18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eorgia" pitchFamily="18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eorgia" pitchFamily="18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Georgia" pitchFamily="18" charset="0"/>
        </a:defRPr>
      </a:lvl9pPr>
    </p:titleStyle>
    <p:bodyStyle>
      <a:lvl1pPr marL="180975" indent="-180975" algn="l" rtl="0" eaLnBrk="1" fontAlgn="base" hangingPunct="1">
        <a:lnSpc>
          <a:spcPct val="90000"/>
        </a:lnSpc>
        <a:spcBef>
          <a:spcPts val="900"/>
        </a:spcBef>
        <a:spcAft>
          <a:spcPct val="0"/>
        </a:spcAft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Arial" pitchFamily="34" charset="0"/>
        </a:defRPr>
      </a:lvl1pPr>
      <a:lvl2pPr marL="401638" indent="-204788" algn="l" rtl="0" eaLnBrk="1" fontAlgn="base" hangingPunct="1">
        <a:lnSpc>
          <a:spcPct val="90000"/>
        </a:lnSpc>
        <a:spcBef>
          <a:spcPts val="900"/>
        </a:spcBef>
        <a:spcAft>
          <a:spcPct val="0"/>
        </a:spcAft>
        <a:buClr>
          <a:schemeClr val="tx2"/>
        </a:buClr>
        <a:buFont typeface="Arial" pitchFamily="34" charset="0"/>
        <a:buChar char="‒"/>
        <a:defRPr sz="1800" kern="1200">
          <a:solidFill>
            <a:schemeClr val="tx2"/>
          </a:solidFill>
          <a:latin typeface="+mn-lt"/>
          <a:ea typeface="+mn-ea"/>
          <a:cs typeface="Arial" pitchFamily="34" charset="0"/>
        </a:defRPr>
      </a:lvl2pPr>
      <a:lvl3pPr marL="590550" indent="-180975" algn="l" rtl="0" eaLnBrk="1" fontAlgn="base" hangingPunct="1">
        <a:lnSpc>
          <a:spcPct val="90000"/>
        </a:lnSpc>
        <a:spcBef>
          <a:spcPts val="900"/>
        </a:spcBef>
        <a:spcAft>
          <a:spcPct val="0"/>
        </a:spcAft>
        <a:buClr>
          <a:schemeClr val="tx2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Arial" pitchFamily="34" charset="0"/>
        </a:defRPr>
      </a:lvl3pPr>
      <a:lvl4pPr marL="803275" indent="-220663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pitchFamily="34" charset="0"/>
        <a:buChar char="‒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985838" indent="-18256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panose="020B0604020202020204" pitchFamily="34" charset="0"/>
        <a:buChar char="•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3047924" indent="0" algn="l" defTabSz="1219170" rtl="0" eaLnBrk="1" latinLnBrk="0" hangingPunct="1">
        <a:spcBef>
          <a:spcPct val="20000"/>
        </a:spcBef>
        <a:buFont typeface="Arial" pitchFamily="34" charset="0"/>
        <a:buNone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378" userDrawn="1">
          <p15:clr>
            <a:srgbClr val="F26B43"/>
          </p15:clr>
        </p15:guide>
        <p15:guide id="3" orient="horz" pos="879" userDrawn="1">
          <p15:clr>
            <a:srgbClr val="F26B43"/>
          </p15:clr>
        </p15:guide>
        <p15:guide id="4" pos="302" userDrawn="1">
          <p15:clr>
            <a:srgbClr val="F26B43"/>
          </p15:clr>
        </p15:guide>
        <p15:guide id="6" orient="horz" pos="3748" userDrawn="1">
          <p15:clr>
            <a:srgbClr val="F26B43"/>
          </p15:clr>
        </p15:guide>
        <p15:guide id="7" orient="horz" pos="1117" userDrawn="1">
          <p15:clr>
            <a:srgbClr val="F26B43"/>
          </p15:clr>
        </p15:guide>
        <p15:guide id="8" orient="horz" pos="750" userDrawn="1">
          <p15:clr>
            <a:srgbClr val="F26B43"/>
          </p15:clr>
        </p15:guide>
        <p15:guide id="9" pos="5664" userDrawn="1">
          <p15:clr>
            <a:srgbClr val="F26B43"/>
          </p15:clr>
        </p15:guide>
        <p15:guide id="10" pos="4770" userDrawn="1">
          <p15:clr>
            <a:srgbClr val="F26B43"/>
          </p15:clr>
        </p15:guide>
        <p15:guide id="11" pos="3840" userDrawn="1">
          <p15:clr>
            <a:srgbClr val="F26B43"/>
          </p15:clr>
        </p15:guide>
        <p15:guide id="12" orient="horz" pos="388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7" Type="http://schemas.openxmlformats.org/officeDocument/2006/relationships/image" Target="../media/image31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0.emf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4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10" Type="http://schemas.openxmlformats.org/officeDocument/2006/relationships/image" Target="../media/image25.svg"/><Relationship Id="rId4" Type="http://schemas.openxmlformats.org/officeDocument/2006/relationships/image" Target="../media/image19.gif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1.png"/><Relationship Id="rId5" Type="http://schemas.openxmlformats.org/officeDocument/2006/relationships/image" Target="../media/image20.jpg"/><Relationship Id="rId10" Type="http://schemas.openxmlformats.org/officeDocument/2006/relationships/image" Target="../media/image25.svg"/><Relationship Id="rId4" Type="http://schemas.openxmlformats.org/officeDocument/2006/relationships/image" Target="../media/image19.gif"/><Relationship Id="rId9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35EE492-5E66-4590-B2E5-DF24A2F515DD}" type="slidenum">
              <a:rPr lang="sv-SE" smtClean="0"/>
              <a:pPr>
                <a:defRPr/>
              </a:pPr>
              <a:t>1</a:t>
            </a:fld>
            <a:endParaRPr lang="sv-SE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F296588E-81A2-4500-920D-ED014505A902}"/>
              </a:ext>
            </a:extLst>
          </p:cNvPr>
          <p:cNvSpPr/>
          <p:nvPr/>
        </p:nvSpPr>
        <p:spPr>
          <a:xfrm>
            <a:off x="223739" y="696912"/>
            <a:ext cx="765466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5400" b="1" cap="none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Dokumentstyrning</a:t>
            </a:r>
            <a:r>
              <a:rPr lang="en-GB" sz="5400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NO</a:t>
            </a:r>
            <a:endParaRPr lang="sv-SE" sz="5400" b="1" cap="none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2916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numm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10</a:t>
            </a:fld>
            <a:endParaRPr lang="sv-SE" dirty="0"/>
          </a:p>
        </p:txBody>
      </p:sp>
      <p:sp>
        <p:nvSpPr>
          <p:cNvPr id="4" name="Rubrik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När i projektet?</a:t>
            </a:r>
            <a:endParaRPr lang="en-US" dirty="0"/>
          </a:p>
        </p:txBody>
      </p:sp>
      <p:graphicFrame>
        <p:nvGraphicFramePr>
          <p:cNvPr id="5" name="Platshållare för innehåll 4"/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3524129713"/>
              </p:ext>
            </p:extLst>
          </p:nvPr>
        </p:nvGraphicFramePr>
        <p:xfrm>
          <a:off x="834253" y="1514295"/>
          <a:ext cx="10738318" cy="402075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60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28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48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748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74899">
                  <a:extLst>
                    <a:ext uri="{9D8B030D-6E8A-4147-A177-3AD203B41FA5}">
                      <a16:colId xmlns:a16="http://schemas.microsoft.com/office/drawing/2014/main" val="1435601796"/>
                    </a:ext>
                  </a:extLst>
                </a:gridCol>
                <a:gridCol w="1274899">
                  <a:extLst>
                    <a:ext uri="{9D8B030D-6E8A-4147-A177-3AD203B41FA5}">
                      <a16:colId xmlns:a16="http://schemas.microsoft.com/office/drawing/2014/main" val="3997837508"/>
                    </a:ext>
                  </a:extLst>
                </a:gridCol>
                <a:gridCol w="1274899">
                  <a:extLst>
                    <a:ext uri="{9D8B030D-6E8A-4147-A177-3AD203B41FA5}">
                      <a16:colId xmlns:a16="http://schemas.microsoft.com/office/drawing/2014/main" val="1157944044"/>
                    </a:ext>
                  </a:extLst>
                </a:gridCol>
                <a:gridCol w="12748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2549"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92931" marR="92931"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</a:txBody>
                  <a:tcPr marL="92931" marR="92931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b="1" dirty="0"/>
                        <a:t>Idé / Sälj</a:t>
                      </a:r>
                      <a:endParaRPr lang="en-US" sz="1200" b="1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b="1" dirty="0" err="1"/>
                        <a:t>ProgramH</a:t>
                      </a:r>
                      <a:endParaRPr lang="en-US" sz="1200" b="1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b="1" dirty="0"/>
                        <a:t>Projektering</a:t>
                      </a:r>
                      <a:endParaRPr lang="en-US" sz="1200" b="1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b="1" dirty="0"/>
                        <a:t>Produktion</a:t>
                      </a:r>
                      <a:endParaRPr lang="en-US" sz="1200" b="1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b="1" dirty="0" err="1"/>
                        <a:t>RelationH</a:t>
                      </a:r>
                      <a:endParaRPr lang="en-US" sz="1200" b="1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b="1" dirty="0"/>
                        <a:t>Eftermarknad</a:t>
                      </a:r>
                      <a:endParaRPr lang="en-US" sz="1200" b="1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549">
                <a:tc rowSpan="2"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92931" marR="92931"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sv-SE" sz="1050" b="1" dirty="0"/>
                    </a:p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050" b="1" dirty="0"/>
                        <a:t>PDS</a:t>
                      </a:r>
                      <a:endParaRPr lang="en-US" sz="1050" b="1" dirty="0"/>
                    </a:p>
                  </a:txBody>
                  <a:tcPr marL="92931" marR="92931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  <a:p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indent="-22860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2823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050" b="1" dirty="0"/>
                        <a:t>(PP), </a:t>
                      </a:r>
                      <a:r>
                        <a:rPr lang="sv-SE" sz="1050" b="1" dirty="0" err="1"/>
                        <a:t>Sharepoint</a:t>
                      </a:r>
                      <a:r>
                        <a:rPr lang="sv-SE" sz="1050" b="1" dirty="0"/>
                        <a:t>….</a:t>
                      </a:r>
                      <a:endParaRPr lang="en-US" sz="1050" b="1" dirty="0"/>
                    </a:p>
                  </a:txBody>
                  <a:tcPr marL="92931" marR="92931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  <a:p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2823">
                <a:tc rowSpan="2"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92931" marR="92931"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050" b="1" dirty="0" err="1"/>
                        <a:t>CADPool</a:t>
                      </a:r>
                      <a:endParaRPr lang="en-US" sz="1050" b="1" dirty="0"/>
                    </a:p>
                  </a:txBody>
                  <a:tcPr marL="92931" marR="92931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5257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sv-SE" sz="1050" b="1" dirty="0"/>
                    </a:p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050" b="1" dirty="0"/>
                        <a:t>BIM360 </a:t>
                      </a:r>
                      <a:r>
                        <a:rPr lang="sv-SE" sz="1050" b="1" dirty="0" err="1"/>
                        <a:t>Docs</a:t>
                      </a:r>
                      <a:endParaRPr lang="sv-SE" sz="1050" b="1" dirty="0"/>
                    </a:p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sv-SE" sz="1050" b="1" dirty="0"/>
                    </a:p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050" b="1" dirty="0"/>
                        <a:t>BIM</a:t>
                      </a:r>
                      <a:r>
                        <a:rPr lang="sv-SE" sz="1050" b="1" baseline="0" dirty="0"/>
                        <a:t> 360 Plan, m.m.</a:t>
                      </a:r>
                      <a:endParaRPr lang="en-US" sz="1050" b="1" dirty="0"/>
                    </a:p>
                  </a:txBody>
                  <a:tcPr marL="92931" marR="92931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  <a:p>
                      <a:pPr marL="0" marR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lvl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7810">
                <a:tc rowSpan="2"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92931" marR="92931"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dirty="0"/>
                        <a:t>PP </a:t>
                      </a:r>
                      <a:r>
                        <a:rPr lang="en-US" sz="1050" b="1" dirty="0" err="1"/>
                        <a:t>Anbud</a:t>
                      </a:r>
                      <a:r>
                        <a:rPr lang="en-US" sz="1050" b="1" dirty="0"/>
                        <a:t>/</a:t>
                      </a:r>
                      <a:r>
                        <a:rPr lang="en-US" sz="1050" b="1" dirty="0" err="1"/>
                        <a:t>Produktion</a:t>
                      </a:r>
                      <a:endParaRPr lang="en-US" sz="1050" b="1" dirty="0"/>
                    </a:p>
                  </a:txBody>
                  <a:tcPr marL="92931" marR="92931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marR="0" indent="-17145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q"/>
                        <a:tabLst/>
                        <a:defRPr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050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2823">
                <a:tc vMerge="1"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dirty="0"/>
                        <a:t>PDS, …</a:t>
                      </a:r>
                    </a:p>
                  </a:txBody>
                  <a:tcPr marL="92931" marR="92931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2823"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 marL="92931" marR="92931">
                    <a:lnT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191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1" dirty="0" err="1"/>
                        <a:t>Inköpsportalen</a:t>
                      </a:r>
                      <a:endParaRPr lang="en-US" sz="1050" b="1" dirty="0"/>
                    </a:p>
                  </a:txBody>
                  <a:tcPr marL="92931" marR="92931"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Wingdings" panose="05000000000000000000" pitchFamily="2" charset="2"/>
                        <a:buChar char="q"/>
                      </a:pPr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 marL="92931" marR="92931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82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3989306"/>
                  </a:ext>
                </a:extLst>
              </a:tr>
            </a:tbl>
          </a:graphicData>
        </a:graphic>
      </p:graphicFrame>
      <p:sp>
        <p:nvSpPr>
          <p:cNvPr id="2" name="Rektangel med rundade hörn 1"/>
          <p:cNvSpPr/>
          <p:nvPr/>
        </p:nvSpPr>
        <p:spPr>
          <a:xfrm>
            <a:off x="662760" y="1991220"/>
            <a:ext cx="1323975" cy="664262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sv-SE" sz="12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Projekt-dokument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sv-SE" sz="12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Handlingar</a:t>
            </a:r>
            <a:endParaRPr lang="en-US" sz="12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ktangel med rundade hörn 5"/>
          <p:cNvSpPr/>
          <p:nvPr/>
        </p:nvSpPr>
        <p:spPr>
          <a:xfrm>
            <a:off x="662760" y="3088527"/>
            <a:ext cx="1323975" cy="647387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sv-SE" sz="12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Stora Filer/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sv-SE" sz="12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Modeller</a:t>
            </a:r>
          </a:p>
        </p:txBody>
      </p:sp>
      <p:sp>
        <p:nvSpPr>
          <p:cNvPr id="9" name="Rektangel med rundade hörn 8"/>
          <p:cNvSpPr/>
          <p:nvPr/>
        </p:nvSpPr>
        <p:spPr>
          <a:xfrm>
            <a:off x="662759" y="4281712"/>
            <a:ext cx="1323975" cy="664262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sv-SE" sz="12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Ärenden, AU</a:t>
            </a:r>
          </a:p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sv-SE" sz="12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Egenkontroller</a:t>
            </a:r>
          </a:p>
        </p:txBody>
      </p:sp>
      <p:sp>
        <p:nvSpPr>
          <p:cNvPr id="8" name="V-form 19"/>
          <p:cNvSpPr/>
          <p:nvPr/>
        </p:nvSpPr>
        <p:spPr>
          <a:xfrm>
            <a:off x="4107639" y="1895244"/>
            <a:ext cx="6614789" cy="204792"/>
          </a:xfrm>
          <a:prstGeom prst="chevron">
            <a:avLst>
              <a:gd name="adj" fmla="val 34551"/>
            </a:avLst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V-form 19"/>
          <p:cNvSpPr/>
          <p:nvPr/>
        </p:nvSpPr>
        <p:spPr>
          <a:xfrm>
            <a:off x="4156360" y="2280948"/>
            <a:ext cx="6566068" cy="193257"/>
          </a:xfrm>
          <a:prstGeom prst="chevron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V-form 19"/>
          <p:cNvSpPr/>
          <p:nvPr/>
        </p:nvSpPr>
        <p:spPr>
          <a:xfrm>
            <a:off x="4806503" y="2730616"/>
            <a:ext cx="5603842" cy="204792"/>
          </a:xfrm>
          <a:prstGeom prst="chevron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V-form 19"/>
          <p:cNvSpPr/>
          <p:nvPr/>
        </p:nvSpPr>
        <p:spPr>
          <a:xfrm>
            <a:off x="5379902" y="3531122"/>
            <a:ext cx="1972596" cy="204792"/>
          </a:xfrm>
          <a:prstGeom prst="chevron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V-form 19"/>
          <p:cNvSpPr/>
          <p:nvPr/>
        </p:nvSpPr>
        <p:spPr>
          <a:xfrm>
            <a:off x="5006522" y="4197116"/>
            <a:ext cx="6045182" cy="220798"/>
          </a:xfrm>
          <a:prstGeom prst="chevron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V-form 19"/>
          <p:cNvSpPr/>
          <p:nvPr/>
        </p:nvSpPr>
        <p:spPr>
          <a:xfrm>
            <a:off x="6678006" y="4700702"/>
            <a:ext cx="4373698" cy="235582"/>
          </a:xfrm>
          <a:prstGeom prst="chevron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V-form 19"/>
          <p:cNvSpPr/>
          <p:nvPr/>
        </p:nvSpPr>
        <p:spPr>
          <a:xfrm>
            <a:off x="4951283" y="3255274"/>
            <a:ext cx="5603842" cy="204792"/>
          </a:xfrm>
          <a:prstGeom prst="chevron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V-form 19"/>
          <p:cNvSpPr/>
          <p:nvPr/>
        </p:nvSpPr>
        <p:spPr>
          <a:xfrm>
            <a:off x="6366200" y="3623240"/>
            <a:ext cx="1972596" cy="204792"/>
          </a:xfrm>
          <a:prstGeom prst="chevron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V-form 20"/>
          <p:cNvSpPr/>
          <p:nvPr/>
        </p:nvSpPr>
        <p:spPr>
          <a:xfrm>
            <a:off x="7533120" y="3726195"/>
            <a:ext cx="1972596" cy="204792"/>
          </a:xfrm>
          <a:prstGeom prst="chevron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V-form 19"/>
          <p:cNvSpPr/>
          <p:nvPr/>
        </p:nvSpPr>
        <p:spPr>
          <a:xfrm>
            <a:off x="5006522" y="5181220"/>
            <a:ext cx="6045182" cy="220798"/>
          </a:xfrm>
          <a:prstGeom prst="chevron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en-US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Bildtext och tankebubbla 22"/>
          <p:cNvSpPr/>
          <p:nvPr/>
        </p:nvSpPr>
        <p:spPr>
          <a:xfrm>
            <a:off x="5768340" y="0"/>
            <a:ext cx="2570456" cy="1381259"/>
          </a:xfrm>
          <a:prstGeom prst="cloudCallout">
            <a:avLst/>
          </a:prstGeom>
          <a:ln/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r>
              <a:rPr lang="sv-SE" sz="20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Dokument-styrning*</a:t>
            </a:r>
          </a:p>
        </p:txBody>
      </p:sp>
      <p:sp>
        <p:nvSpPr>
          <p:cNvPr id="7" name="textruta 6">
            <a:extLst>
              <a:ext uri="{FF2B5EF4-FFF2-40B4-BE49-F238E27FC236}">
                <a16:creationId xmlns:a16="http://schemas.microsoft.com/office/drawing/2014/main" id="{73B4DE98-B616-4139-978E-376B5ECD512B}"/>
              </a:ext>
            </a:extLst>
          </p:cNvPr>
          <p:cNvSpPr txBox="1"/>
          <p:nvPr/>
        </p:nvSpPr>
        <p:spPr>
          <a:xfrm>
            <a:off x="1097280" y="5744584"/>
            <a:ext cx="5471370" cy="258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sv-SE" sz="1200" b="1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* ”Karta” och styrdokument var saker benämns, sparas etc. för projektet</a:t>
            </a:r>
          </a:p>
        </p:txBody>
      </p:sp>
    </p:spTree>
    <p:extLst>
      <p:ext uri="{BB962C8B-B14F-4D97-AF65-F5344CB8AC3E}">
        <p14:creationId xmlns:p14="http://schemas.microsoft.com/office/powerpoint/2010/main" val="2618522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nummer 1">
            <a:extLst>
              <a:ext uri="{FF2B5EF4-FFF2-40B4-BE49-F238E27FC236}">
                <a16:creationId xmlns:a16="http://schemas.microsoft.com/office/drawing/2014/main" id="{FC2A6C27-9932-498D-A175-FF2A72A64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11</a:t>
            </a:fld>
            <a:endParaRPr lang="sv-SE" dirty="0"/>
          </a:p>
        </p:txBody>
      </p:sp>
      <p:sp>
        <p:nvSpPr>
          <p:cNvPr id="3" name="Rubrik 2">
            <a:extLst>
              <a:ext uri="{FF2B5EF4-FFF2-40B4-BE49-F238E27FC236}">
                <a16:creationId xmlns:a16="http://schemas.microsoft.com/office/drawing/2014/main" id="{27868FE5-E9A9-4F60-9B4B-67F8DD8BE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94" y="135641"/>
            <a:ext cx="11760065" cy="1095623"/>
          </a:xfrm>
        </p:spPr>
        <p:txBody>
          <a:bodyPr/>
          <a:lstStyle/>
          <a:p>
            <a:r>
              <a:rPr lang="sv-SE" dirty="0"/>
              <a:t>Best </a:t>
            </a:r>
            <a:r>
              <a:rPr lang="sv-SE" dirty="0" err="1"/>
              <a:t>Practice</a:t>
            </a:r>
            <a:r>
              <a:rPr lang="sv-SE" dirty="0"/>
              <a:t> – ? </a:t>
            </a:r>
          </a:p>
        </p:txBody>
      </p:sp>
      <p:pic>
        <p:nvPicPr>
          <p:cNvPr id="5" name="Platshållare för innehåll 4">
            <a:extLst>
              <a:ext uri="{FF2B5EF4-FFF2-40B4-BE49-F238E27FC236}">
                <a16:creationId xmlns:a16="http://schemas.microsoft.com/office/drawing/2014/main" id="{5C196B06-768A-449B-8191-DD3FDCD9F690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3912794" y="1511976"/>
            <a:ext cx="2802966" cy="1394802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E1249CBC-3FA5-4D9D-8956-6C5D3DEDE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53" y="3123357"/>
            <a:ext cx="2201203" cy="1102653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7" name="Bildobjekt 6">
            <a:extLst>
              <a:ext uri="{FF2B5EF4-FFF2-40B4-BE49-F238E27FC236}">
                <a16:creationId xmlns:a16="http://schemas.microsoft.com/office/drawing/2014/main" id="{6D277206-B55B-48F5-990A-B49C9B6B0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276" y="3123356"/>
            <a:ext cx="2201203" cy="1102653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pic>
        <p:nvPicPr>
          <p:cNvPr id="8" name="Bildobjekt 7">
            <a:extLst>
              <a:ext uri="{FF2B5EF4-FFF2-40B4-BE49-F238E27FC236}">
                <a16:creationId xmlns:a16="http://schemas.microsoft.com/office/drawing/2014/main" id="{326D2DAA-7351-40F2-8FBB-6730CF03B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299" y="3123355"/>
            <a:ext cx="2201203" cy="1102653"/>
          </a:xfrm>
          <a:prstGeom prst="rect">
            <a:avLst/>
          </a:prstGeom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</p:pic>
      <p:grpSp>
        <p:nvGrpSpPr>
          <p:cNvPr id="11" name="Grupp 10">
            <a:extLst>
              <a:ext uri="{FF2B5EF4-FFF2-40B4-BE49-F238E27FC236}">
                <a16:creationId xmlns:a16="http://schemas.microsoft.com/office/drawing/2014/main" id="{C0C587AF-74B4-4625-B605-15785DCF9ED7}"/>
              </a:ext>
            </a:extLst>
          </p:cNvPr>
          <p:cNvGrpSpPr/>
          <p:nvPr/>
        </p:nvGrpSpPr>
        <p:grpSpPr>
          <a:xfrm>
            <a:off x="834253" y="4343163"/>
            <a:ext cx="3095844" cy="1573542"/>
            <a:chOff x="793348" y="4343163"/>
            <a:chExt cx="3095844" cy="1573542"/>
          </a:xfrm>
        </p:grpSpPr>
        <p:pic>
          <p:nvPicPr>
            <p:cNvPr id="9" name="Bildobjekt 8">
              <a:extLst>
                <a:ext uri="{FF2B5EF4-FFF2-40B4-BE49-F238E27FC236}">
                  <a16:creationId xmlns:a16="http://schemas.microsoft.com/office/drawing/2014/main" id="{B190431E-A610-4C8F-987E-41386D749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348" y="4343163"/>
              <a:ext cx="1141506" cy="524914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  <p:pic>
          <p:nvPicPr>
            <p:cNvPr id="10" name="Bildobjekt 9">
              <a:extLst>
                <a:ext uri="{FF2B5EF4-FFF2-40B4-BE49-F238E27FC236}">
                  <a16:creationId xmlns:a16="http://schemas.microsoft.com/office/drawing/2014/main" id="{C3554FEE-ACE3-48F2-AAD0-75205DEED2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2095" y="4625654"/>
              <a:ext cx="2897097" cy="1291051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</p:grpSp>
      <p:grpSp>
        <p:nvGrpSpPr>
          <p:cNvPr id="12" name="Grupp 11">
            <a:extLst>
              <a:ext uri="{FF2B5EF4-FFF2-40B4-BE49-F238E27FC236}">
                <a16:creationId xmlns:a16="http://schemas.microsoft.com/office/drawing/2014/main" id="{B0608EB0-0F02-425D-B246-A0ADAB5B4D39}"/>
              </a:ext>
            </a:extLst>
          </p:cNvPr>
          <p:cNvGrpSpPr/>
          <p:nvPr/>
        </p:nvGrpSpPr>
        <p:grpSpPr>
          <a:xfrm>
            <a:off x="4128844" y="4411893"/>
            <a:ext cx="3095844" cy="1573542"/>
            <a:chOff x="793348" y="4343163"/>
            <a:chExt cx="3095844" cy="1573542"/>
          </a:xfrm>
        </p:grpSpPr>
        <p:pic>
          <p:nvPicPr>
            <p:cNvPr id="13" name="Bildobjekt 12">
              <a:extLst>
                <a:ext uri="{FF2B5EF4-FFF2-40B4-BE49-F238E27FC236}">
                  <a16:creationId xmlns:a16="http://schemas.microsoft.com/office/drawing/2014/main" id="{939706C2-B010-418F-8179-53847665F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348" y="4343163"/>
              <a:ext cx="1141506" cy="524914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  <p:pic>
          <p:nvPicPr>
            <p:cNvPr id="14" name="Bildobjekt 13">
              <a:extLst>
                <a:ext uri="{FF2B5EF4-FFF2-40B4-BE49-F238E27FC236}">
                  <a16:creationId xmlns:a16="http://schemas.microsoft.com/office/drawing/2014/main" id="{93A0A2F9-3B97-48EE-867E-7A22C2DC3C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2095" y="4625654"/>
              <a:ext cx="2897097" cy="1291051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</p:grpSp>
      <p:grpSp>
        <p:nvGrpSpPr>
          <p:cNvPr id="15" name="Grupp 14">
            <a:extLst>
              <a:ext uri="{FF2B5EF4-FFF2-40B4-BE49-F238E27FC236}">
                <a16:creationId xmlns:a16="http://schemas.microsoft.com/office/drawing/2014/main" id="{945C278A-1A2A-480C-9450-9C32C62F3128}"/>
              </a:ext>
            </a:extLst>
          </p:cNvPr>
          <p:cNvGrpSpPr/>
          <p:nvPr/>
        </p:nvGrpSpPr>
        <p:grpSpPr>
          <a:xfrm>
            <a:off x="7423435" y="4411893"/>
            <a:ext cx="3095844" cy="1573542"/>
            <a:chOff x="793348" y="4343163"/>
            <a:chExt cx="3095844" cy="1573542"/>
          </a:xfrm>
        </p:grpSpPr>
        <p:pic>
          <p:nvPicPr>
            <p:cNvPr id="16" name="Bildobjekt 15">
              <a:extLst>
                <a:ext uri="{FF2B5EF4-FFF2-40B4-BE49-F238E27FC236}">
                  <a16:creationId xmlns:a16="http://schemas.microsoft.com/office/drawing/2014/main" id="{EE12DF0B-88DB-452F-BCC2-6BD8A976E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348" y="4343163"/>
              <a:ext cx="1141506" cy="524914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  <p:pic>
          <p:nvPicPr>
            <p:cNvPr id="17" name="Bildobjekt 16">
              <a:extLst>
                <a:ext uri="{FF2B5EF4-FFF2-40B4-BE49-F238E27FC236}">
                  <a16:creationId xmlns:a16="http://schemas.microsoft.com/office/drawing/2014/main" id="{E712C0C6-8E78-4A28-A792-6BBBF729548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2095" y="4625654"/>
              <a:ext cx="2897097" cy="1291051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</p:grpSp>
      <p:grpSp>
        <p:nvGrpSpPr>
          <p:cNvPr id="18" name="Grupp 17">
            <a:extLst>
              <a:ext uri="{FF2B5EF4-FFF2-40B4-BE49-F238E27FC236}">
                <a16:creationId xmlns:a16="http://schemas.microsoft.com/office/drawing/2014/main" id="{7180FC1C-CBF2-46FD-87CC-E43D996936CB}"/>
              </a:ext>
            </a:extLst>
          </p:cNvPr>
          <p:cNvGrpSpPr/>
          <p:nvPr/>
        </p:nvGrpSpPr>
        <p:grpSpPr>
          <a:xfrm>
            <a:off x="7575835" y="4564293"/>
            <a:ext cx="3095844" cy="1573542"/>
            <a:chOff x="793348" y="4343163"/>
            <a:chExt cx="3095844" cy="1573542"/>
          </a:xfrm>
        </p:grpSpPr>
        <p:pic>
          <p:nvPicPr>
            <p:cNvPr id="19" name="Bildobjekt 18">
              <a:extLst>
                <a:ext uri="{FF2B5EF4-FFF2-40B4-BE49-F238E27FC236}">
                  <a16:creationId xmlns:a16="http://schemas.microsoft.com/office/drawing/2014/main" id="{7D0C8012-E87E-48CF-978C-E9486C74979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348" y="4343163"/>
              <a:ext cx="1141506" cy="524914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  <p:pic>
          <p:nvPicPr>
            <p:cNvPr id="20" name="Bildobjekt 19">
              <a:extLst>
                <a:ext uri="{FF2B5EF4-FFF2-40B4-BE49-F238E27FC236}">
                  <a16:creationId xmlns:a16="http://schemas.microsoft.com/office/drawing/2014/main" id="{6011AA6B-2C76-4C62-B21A-AC2252B610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2095" y="4625654"/>
              <a:ext cx="2897097" cy="1291051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</p:grpSp>
      <p:grpSp>
        <p:nvGrpSpPr>
          <p:cNvPr id="21" name="Grupp 20">
            <a:extLst>
              <a:ext uri="{FF2B5EF4-FFF2-40B4-BE49-F238E27FC236}">
                <a16:creationId xmlns:a16="http://schemas.microsoft.com/office/drawing/2014/main" id="{4F83D7C6-C478-4E86-B007-97AB9BE0A61E}"/>
              </a:ext>
            </a:extLst>
          </p:cNvPr>
          <p:cNvGrpSpPr/>
          <p:nvPr/>
        </p:nvGrpSpPr>
        <p:grpSpPr>
          <a:xfrm>
            <a:off x="7728235" y="4716693"/>
            <a:ext cx="3095844" cy="1573542"/>
            <a:chOff x="793348" y="4343163"/>
            <a:chExt cx="3095844" cy="1573542"/>
          </a:xfrm>
        </p:grpSpPr>
        <p:pic>
          <p:nvPicPr>
            <p:cNvPr id="22" name="Bildobjekt 21">
              <a:extLst>
                <a:ext uri="{FF2B5EF4-FFF2-40B4-BE49-F238E27FC236}">
                  <a16:creationId xmlns:a16="http://schemas.microsoft.com/office/drawing/2014/main" id="{CC72B0F7-1C05-491E-81D9-00185593A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348" y="4343163"/>
              <a:ext cx="1141506" cy="524914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  <p:pic>
          <p:nvPicPr>
            <p:cNvPr id="23" name="Bildobjekt 22">
              <a:extLst>
                <a:ext uri="{FF2B5EF4-FFF2-40B4-BE49-F238E27FC236}">
                  <a16:creationId xmlns:a16="http://schemas.microsoft.com/office/drawing/2014/main" id="{347922DA-EED3-4622-A03C-3F97440E39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2095" y="4625654"/>
              <a:ext cx="2897097" cy="1291051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</p:grpSp>
      <p:grpSp>
        <p:nvGrpSpPr>
          <p:cNvPr id="24" name="Grupp 23">
            <a:extLst>
              <a:ext uri="{FF2B5EF4-FFF2-40B4-BE49-F238E27FC236}">
                <a16:creationId xmlns:a16="http://schemas.microsoft.com/office/drawing/2014/main" id="{18EC3CDD-4658-4DAB-BD49-B53F565AEDCA}"/>
              </a:ext>
            </a:extLst>
          </p:cNvPr>
          <p:cNvGrpSpPr/>
          <p:nvPr/>
        </p:nvGrpSpPr>
        <p:grpSpPr>
          <a:xfrm>
            <a:off x="7880635" y="4869093"/>
            <a:ext cx="3095844" cy="1573542"/>
            <a:chOff x="793348" y="4343163"/>
            <a:chExt cx="3095844" cy="1573542"/>
          </a:xfrm>
        </p:grpSpPr>
        <p:pic>
          <p:nvPicPr>
            <p:cNvPr id="25" name="Bildobjekt 24">
              <a:extLst>
                <a:ext uri="{FF2B5EF4-FFF2-40B4-BE49-F238E27FC236}">
                  <a16:creationId xmlns:a16="http://schemas.microsoft.com/office/drawing/2014/main" id="{173821B4-47D3-4259-9612-49D925564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3348" y="4343163"/>
              <a:ext cx="1141506" cy="524914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  <p:pic>
          <p:nvPicPr>
            <p:cNvPr id="26" name="Bildobjekt 25">
              <a:extLst>
                <a:ext uri="{FF2B5EF4-FFF2-40B4-BE49-F238E27FC236}">
                  <a16:creationId xmlns:a16="http://schemas.microsoft.com/office/drawing/2014/main" id="{4122F652-66AB-4379-943A-4435263DB7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2095" y="4625654"/>
              <a:ext cx="2897097" cy="1291051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</p:grpSp>
      <p:pic>
        <p:nvPicPr>
          <p:cNvPr id="27" name="Bildobjekt 26">
            <a:extLst>
              <a:ext uri="{FF2B5EF4-FFF2-40B4-BE49-F238E27FC236}">
                <a16:creationId xmlns:a16="http://schemas.microsoft.com/office/drawing/2014/main" id="{08E11F12-1BA9-46EC-8E0F-D142506729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6425" y="5693728"/>
            <a:ext cx="722992" cy="538338"/>
          </a:xfrm>
          <a:prstGeom prst="rect">
            <a:avLst/>
          </a:prstGeom>
        </p:spPr>
      </p:pic>
      <p:sp>
        <p:nvSpPr>
          <p:cNvPr id="28" name="textruta 27">
            <a:extLst>
              <a:ext uri="{FF2B5EF4-FFF2-40B4-BE49-F238E27FC236}">
                <a16:creationId xmlns:a16="http://schemas.microsoft.com/office/drawing/2014/main" id="{026D95F8-8B69-4216-9C4D-563A56DA115F}"/>
              </a:ext>
            </a:extLst>
          </p:cNvPr>
          <p:cNvSpPr txBox="1"/>
          <p:nvPr/>
        </p:nvSpPr>
        <p:spPr>
          <a:xfrm>
            <a:off x="1460680" y="5936979"/>
            <a:ext cx="983696" cy="93256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sv-SE" sz="11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PDS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sv-SE" sz="1100" dirty="0" err="1">
                <a:solidFill>
                  <a:schemeClr val="tx2"/>
                </a:solidFill>
                <a:cs typeface="Arial" pitchFamily="34" charset="0"/>
              </a:rPr>
              <a:t>CADPool</a:t>
            </a:r>
            <a:endParaRPr lang="sv-SE" sz="1100" dirty="0">
              <a:solidFill>
                <a:schemeClr val="tx2"/>
              </a:solidFill>
              <a:cs typeface="Arial" pitchFamily="34" charset="0"/>
            </a:endParaRP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sv-SE" sz="11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(PP)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sv-SE" sz="11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Web-sites..</a:t>
            </a:r>
          </a:p>
        </p:txBody>
      </p:sp>
      <p:pic>
        <p:nvPicPr>
          <p:cNvPr id="1026" name="Picture 2" descr="About Norwegian-Flag.com - The Norwegian Flag Website">
            <a:extLst>
              <a:ext uri="{FF2B5EF4-FFF2-40B4-BE49-F238E27FC236}">
                <a16:creationId xmlns:a16="http://schemas.microsoft.com/office/drawing/2014/main" id="{C5AD897B-CE10-4E33-AF78-239A249DC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623" y="340341"/>
            <a:ext cx="1531084" cy="971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7570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nummer 1">
            <a:extLst>
              <a:ext uri="{FF2B5EF4-FFF2-40B4-BE49-F238E27FC236}">
                <a16:creationId xmlns:a16="http://schemas.microsoft.com/office/drawing/2014/main" id="{FC2A6C27-9932-498D-A175-FF2A72A64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12</a:t>
            </a:fld>
            <a:endParaRPr lang="sv-SE" dirty="0"/>
          </a:p>
        </p:txBody>
      </p:sp>
      <p:sp>
        <p:nvSpPr>
          <p:cNvPr id="3" name="Rubrik 2">
            <a:extLst>
              <a:ext uri="{FF2B5EF4-FFF2-40B4-BE49-F238E27FC236}">
                <a16:creationId xmlns:a16="http://schemas.microsoft.com/office/drawing/2014/main" id="{27868FE5-E9A9-4F60-9B4B-67F8DD8BE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Vägen framåt – Glöm inte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4BC6222C-30DD-4F5F-BECB-8195B290972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sv-SE" dirty="0"/>
              <a:t>Inte bara system</a:t>
            </a:r>
          </a:p>
          <a:p>
            <a:r>
              <a:rPr lang="sv-SE" dirty="0"/>
              <a:t>Vem skapar ”projekt”</a:t>
            </a:r>
          </a:p>
          <a:p>
            <a:r>
              <a:rPr lang="sv-SE" dirty="0"/>
              <a:t>Vem hjälper/utbildar ”projekt”</a:t>
            </a:r>
          </a:p>
          <a:p>
            <a:r>
              <a:rPr lang="sv-SE" dirty="0"/>
              <a:t>Guider/Hur styr vi?</a:t>
            </a:r>
          </a:p>
          <a:p>
            <a:r>
              <a:rPr lang="sv-SE" dirty="0"/>
              <a:t>Vem underhåller strukturen?</a:t>
            </a:r>
          </a:p>
          <a:p>
            <a:r>
              <a:rPr lang="sv-SE" dirty="0"/>
              <a:t>”</a:t>
            </a:r>
            <a:r>
              <a:rPr lang="sv-SE" i="1" dirty="0" err="1"/>
              <a:t>Complex</a:t>
            </a:r>
            <a:r>
              <a:rPr lang="sv-SE" i="1" dirty="0"/>
              <a:t> </a:t>
            </a:r>
            <a:r>
              <a:rPr lang="sv-SE" i="1" dirty="0" err="1"/>
              <a:t>doesn’t</a:t>
            </a:r>
            <a:r>
              <a:rPr lang="sv-SE" i="1" dirty="0"/>
              <a:t> </a:t>
            </a:r>
            <a:r>
              <a:rPr lang="sv-SE" i="1" dirty="0" err="1"/>
              <a:t>mean</a:t>
            </a:r>
            <a:r>
              <a:rPr lang="sv-SE" i="1" dirty="0"/>
              <a:t> </a:t>
            </a:r>
            <a:r>
              <a:rPr lang="sv-SE" i="1" dirty="0" err="1"/>
              <a:t>powerful</a:t>
            </a:r>
            <a:r>
              <a:rPr lang="sv-SE" i="1" dirty="0"/>
              <a:t>!”</a:t>
            </a:r>
          </a:p>
          <a:p>
            <a:endParaRPr lang="sv-SE" i="1" dirty="0"/>
          </a:p>
          <a:p>
            <a:r>
              <a:rPr lang="sv-SE" dirty="0">
                <a:solidFill>
                  <a:srgbClr val="FF0000"/>
                </a:solidFill>
              </a:rPr>
              <a:t>PPD Stöttar och kick-startar NO</a:t>
            </a:r>
          </a:p>
          <a:p>
            <a:r>
              <a:rPr lang="sv-SE" dirty="0">
                <a:solidFill>
                  <a:srgbClr val="FF0000"/>
                </a:solidFill>
              </a:rPr>
              <a:t>NO behöver egna resurser dedikerade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837CD2F4-535F-4C2C-AF94-9602814663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78" t="35618" r="8414" b="26504"/>
          <a:stretch/>
        </p:blipFill>
        <p:spPr>
          <a:xfrm>
            <a:off x="5367090" y="1925619"/>
            <a:ext cx="6492464" cy="220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8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CBE7240-11B6-4A7D-A438-C0A3DD527519}" type="slidenum">
              <a:rPr lang="sv-SE" smtClean="0"/>
              <a:pPr>
                <a:defRPr/>
              </a:pPr>
              <a:t>13</a:t>
            </a:fld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271912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2</a:t>
            </a:fld>
            <a:endParaRPr lang="sv-SE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Dagens</a:t>
            </a:r>
            <a:r>
              <a:rPr lang="en-GB" dirty="0"/>
              <a:t> situation!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1D3901C-2DCE-4D74-B57F-E9E865C73B02}"/>
              </a:ext>
            </a:extLst>
          </p:cNvPr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9899" y="1590251"/>
            <a:ext cx="3502780" cy="417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3608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nummer 1">
            <a:extLst>
              <a:ext uri="{FF2B5EF4-FFF2-40B4-BE49-F238E27FC236}">
                <a16:creationId xmlns:a16="http://schemas.microsoft.com/office/drawing/2014/main" id="{151DE410-4759-4CE2-8E8C-F51FC0A12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3</a:t>
            </a:fld>
            <a:endParaRPr lang="sv-SE" dirty="0"/>
          </a:p>
        </p:txBody>
      </p:sp>
      <p:sp>
        <p:nvSpPr>
          <p:cNvPr id="3" name="Rubrik 2">
            <a:extLst>
              <a:ext uri="{FF2B5EF4-FFF2-40B4-BE49-F238E27FC236}">
                <a16:creationId xmlns:a16="http://schemas.microsoft.com/office/drawing/2014/main" id="{FF4248AF-052A-4B4C-9019-9CFD80E4B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Köp inte systemet först – hur arbetar vi (vet alla?)</a:t>
            </a:r>
          </a:p>
        </p:txBody>
      </p:sp>
      <p:pic>
        <p:nvPicPr>
          <p:cNvPr id="6" name="Platshållare för innehåll 5" descr="En bild som visar text, karta&#10;&#10;Beskrivning genererad med mycket hög exakthet">
            <a:extLst>
              <a:ext uri="{FF2B5EF4-FFF2-40B4-BE49-F238E27FC236}">
                <a16:creationId xmlns:a16="http://schemas.microsoft.com/office/drawing/2014/main" id="{D76BC9CB-12CA-4763-9A0E-05DE16C3537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2"/>
          <a:stretch>
            <a:fillRect/>
          </a:stretch>
        </p:blipFill>
        <p:spPr>
          <a:xfrm>
            <a:off x="281236" y="1507231"/>
            <a:ext cx="3985963" cy="5210040"/>
          </a:xfrm>
        </p:spPr>
      </p:pic>
      <p:sp>
        <p:nvSpPr>
          <p:cNvPr id="8" name="Pil: streckad höger 7">
            <a:extLst>
              <a:ext uri="{FF2B5EF4-FFF2-40B4-BE49-F238E27FC236}">
                <a16:creationId xmlns:a16="http://schemas.microsoft.com/office/drawing/2014/main" id="{BFCE8145-B432-4E17-83BC-29947C83A011}"/>
              </a:ext>
            </a:extLst>
          </p:cNvPr>
          <p:cNvSpPr/>
          <p:nvPr/>
        </p:nvSpPr>
        <p:spPr>
          <a:xfrm>
            <a:off x="4339244" y="3524596"/>
            <a:ext cx="764771" cy="1346661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Bildobjekt 11">
            <a:extLst>
              <a:ext uri="{FF2B5EF4-FFF2-40B4-BE49-F238E27FC236}">
                <a16:creationId xmlns:a16="http://schemas.microsoft.com/office/drawing/2014/main" id="{E5CE1E77-0F7A-4974-8121-AFCF8C605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246" y="3293224"/>
            <a:ext cx="3618808" cy="180940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13" name="Pil: streckad höger 12">
            <a:extLst>
              <a:ext uri="{FF2B5EF4-FFF2-40B4-BE49-F238E27FC236}">
                <a16:creationId xmlns:a16="http://schemas.microsoft.com/office/drawing/2014/main" id="{97855E45-2C6C-486C-B635-5CB372668F59}"/>
              </a:ext>
            </a:extLst>
          </p:cNvPr>
          <p:cNvSpPr/>
          <p:nvPr/>
        </p:nvSpPr>
        <p:spPr>
          <a:xfrm>
            <a:off x="8970815" y="3524596"/>
            <a:ext cx="764771" cy="1346661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5" name="Bildobjekt 14" descr="En bild som visar elektronik, dator, bord, inomhus&#10;&#10;Beskrivning genererad med mycket hög exakthet">
            <a:extLst>
              <a:ext uri="{FF2B5EF4-FFF2-40B4-BE49-F238E27FC236}">
                <a16:creationId xmlns:a16="http://schemas.microsoft.com/office/drawing/2014/main" id="{E34DBCC7-2FA3-49EA-8A3D-5056DA3FA1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292" r="3311"/>
          <a:stretch/>
        </p:blipFill>
        <p:spPr>
          <a:xfrm>
            <a:off x="9925235" y="3153779"/>
            <a:ext cx="2266765" cy="1990817"/>
          </a:xfrm>
          <a:prstGeom prst="rect">
            <a:avLst/>
          </a:prstGeom>
        </p:spPr>
      </p:pic>
      <p:grpSp>
        <p:nvGrpSpPr>
          <p:cNvPr id="7" name="Grupp 6">
            <a:extLst>
              <a:ext uri="{FF2B5EF4-FFF2-40B4-BE49-F238E27FC236}">
                <a16:creationId xmlns:a16="http://schemas.microsoft.com/office/drawing/2014/main" id="{5BAA075B-82F8-455A-B95A-2B1152E3F61C}"/>
              </a:ext>
            </a:extLst>
          </p:cNvPr>
          <p:cNvGrpSpPr/>
          <p:nvPr/>
        </p:nvGrpSpPr>
        <p:grpSpPr>
          <a:xfrm>
            <a:off x="7657032" y="1649338"/>
            <a:ext cx="2162086" cy="1291562"/>
            <a:chOff x="7657032" y="1649338"/>
            <a:chExt cx="2162086" cy="1291562"/>
          </a:xfrm>
          <a:effectLst>
            <a:glow rad="63500">
              <a:schemeClr val="accent6">
                <a:satMod val="175000"/>
                <a:alpha val="40000"/>
              </a:schemeClr>
            </a:glow>
          </a:effectLst>
        </p:grpSpPr>
        <p:sp>
          <p:nvSpPr>
            <p:cNvPr id="4" name="Pil: streckad höger 3">
              <a:extLst>
                <a:ext uri="{FF2B5EF4-FFF2-40B4-BE49-F238E27FC236}">
                  <a16:creationId xmlns:a16="http://schemas.microsoft.com/office/drawing/2014/main" id="{F130D0E7-3EE5-4F1C-B299-90134CED4CD8}"/>
                </a:ext>
              </a:extLst>
            </p:cNvPr>
            <p:cNvSpPr/>
            <p:nvPr/>
          </p:nvSpPr>
          <p:spPr>
            <a:xfrm rot="7166847">
              <a:off x="7791028" y="2352508"/>
              <a:ext cx="937006" cy="239778"/>
            </a:xfrm>
            <a:prstGeom prst="stripedRight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90000"/>
                </a:lnSpc>
                <a:spcBef>
                  <a:spcPts val="600"/>
                </a:spcBef>
              </a:pPr>
              <a:endParaRPr lang="sv-SE" sz="2000" dirty="0" err="1">
                <a:solidFill>
                  <a:srgbClr val="FFFFFF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" name="textruta 4">
              <a:extLst>
                <a:ext uri="{FF2B5EF4-FFF2-40B4-BE49-F238E27FC236}">
                  <a16:creationId xmlns:a16="http://schemas.microsoft.com/office/drawing/2014/main" id="{2890CEF7-3B87-46B0-A724-2CD648A2EB51}"/>
                </a:ext>
              </a:extLst>
            </p:cNvPr>
            <p:cNvSpPr txBox="1"/>
            <p:nvPr/>
          </p:nvSpPr>
          <p:spPr>
            <a:xfrm>
              <a:off x="7657032" y="1649338"/>
              <a:ext cx="2162086" cy="369332"/>
            </a:xfrm>
            <a:prstGeom prst="rect">
              <a:avLst/>
            </a:prstGeom>
            <a:noFill/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</a:pPr>
              <a:r>
                <a:rPr lang="sv-SE" sz="2000" dirty="0">
                  <a:solidFill>
                    <a:schemeClr val="tx2"/>
                  </a:solidFill>
                  <a:cs typeface="Arial" pitchFamily="34" charset="0"/>
                </a:rPr>
                <a:t>Ledarskap krävs!</a:t>
              </a:r>
              <a:endParaRPr lang="sv-SE" sz="20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420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nummer 1">
            <a:extLst>
              <a:ext uri="{FF2B5EF4-FFF2-40B4-BE49-F238E27FC236}">
                <a16:creationId xmlns:a16="http://schemas.microsoft.com/office/drawing/2014/main" id="{FC2A6C27-9932-498D-A175-FF2A72A64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4</a:t>
            </a:fld>
            <a:endParaRPr lang="sv-SE" dirty="0"/>
          </a:p>
        </p:txBody>
      </p:sp>
      <p:sp>
        <p:nvSpPr>
          <p:cNvPr id="3" name="Rubrik 2">
            <a:extLst>
              <a:ext uri="{FF2B5EF4-FFF2-40B4-BE49-F238E27FC236}">
                <a16:creationId xmlns:a16="http://schemas.microsoft.com/office/drawing/2014/main" id="{27868FE5-E9A9-4F60-9B4B-67F8DD8BE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Best </a:t>
            </a:r>
            <a:r>
              <a:rPr lang="sv-SE" dirty="0" err="1"/>
              <a:t>Practice</a:t>
            </a:r>
            <a:r>
              <a:rPr lang="sv-SE" dirty="0"/>
              <a:t> – vad har vi idag?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9F99D50C-BCB5-4076-8525-6428E9873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516" y="1829462"/>
            <a:ext cx="4068686" cy="4308475"/>
          </a:xfrm>
          <a:prstGeom prst="rect">
            <a:avLst/>
          </a:prstGeom>
        </p:spPr>
      </p:pic>
      <p:sp>
        <p:nvSpPr>
          <p:cNvPr id="6" name="textruta 5">
            <a:extLst>
              <a:ext uri="{FF2B5EF4-FFF2-40B4-BE49-F238E27FC236}">
                <a16:creationId xmlns:a16="http://schemas.microsoft.com/office/drawing/2014/main" id="{CE995731-7C3F-44F4-8CF8-CD96792B5AFB}"/>
              </a:ext>
            </a:extLst>
          </p:cNvPr>
          <p:cNvSpPr txBox="1"/>
          <p:nvPr/>
        </p:nvSpPr>
        <p:spPr>
          <a:xfrm>
            <a:off x="5083946" y="2027068"/>
            <a:ext cx="5829670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sv-SE" sz="20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KD Dokumenthantering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sv-SE" sz="2000" dirty="0">
              <a:solidFill>
                <a:schemeClr val="tx2"/>
              </a:solidFill>
              <a:cs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sv-SE" sz="2000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sv-SE" sz="2000" dirty="0">
              <a:solidFill>
                <a:schemeClr val="tx2"/>
              </a:solidFill>
              <a:cs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sv-SE" sz="20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PDS 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sv-SE" sz="2000" dirty="0" err="1">
                <a:solidFill>
                  <a:schemeClr val="tx2"/>
                </a:solidFill>
                <a:cs typeface="Arial" pitchFamily="34" charset="0"/>
              </a:rPr>
              <a:t>CADPool</a:t>
            </a:r>
            <a:endParaRPr lang="sv-SE" sz="2000" dirty="0">
              <a:solidFill>
                <a:schemeClr val="tx2"/>
              </a:solidFill>
              <a:cs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sv-SE" sz="2000" dirty="0" err="1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Sharepoint</a:t>
            </a:r>
            <a:r>
              <a:rPr lang="sv-SE" sz="20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 (</a:t>
            </a:r>
            <a:r>
              <a:rPr lang="sv-SE" sz="2000" dirty="0" err="1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OneDrive</a:t>
            </a:r>
            <a:r>
              <a:rPr lang="sv-SE" sz="20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…)</a:t>
            </a: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sv-SE" sz="2000" dirty="0">
                <a:solidFill>
                  <a:schemeClr val="tx2"/>
                </a:solidFill>
                <a:cs typeface="Arial" pitchFamily="34" charset="0"/>
              </a:rPr>
              <a:t>BIM360 </a:t>
            </a:r>
            <a:r>
              <a:rPr lang="sv-SE" sz="2000" dirty="0" err="1">
                <a:solidFill>
                  <a:schemeClr val="tx2"/>
                </a:solidFill>
                <a:cs typeface="Arial" pitchFamily="34" charset="0"/>
              </a:rPr>
              <a:t>Docs</a:t>
            </a:r>
            <a:endParaRPr lang="sv-SE" sz="2000" dirty="0">
              <a:solidFill>
                <a:schemeClr val="tx2"/>
              </a:solidFill>
              <a:cs typeface="Arial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sv-SE" sz="20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(</a:t>
            </a:r>
            <a:r>
              <a:rPr lang="sv-SE" sz="2000" dirty="0" err="1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ProjektPortalen</a:t>
            </a:r>
            <a:r>
              <a:rPr lang="sv-SE" sz="2000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)</a:t>
            </a: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1D63B1CA-5359-444B-8CDB-29F14EC6A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89401">
            <a:off x="8420754" y="1388710"/>
            <a:ext cx="2101731" cy="270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4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5</a:t>
            </a:fld>
            <a:endParaRPr lang="sv-SE" dirty="0"/>
          </a:p>
        </p:txBody>
      </p:sp>
      <p:sp>
        <p:nvSpPr>
          <p:cNvPr id="3" name="Rubrik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Varför ? – Syfte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sv-SE" sz="2800" dirty="0"/>
              <a:t>Projektets filer över hela livscykeln</a:t>
            </a:r>
          </a:p>
          <a:p>
            <a:r>
              <a:rPr lang="sv-SE" sz="2800" dirty="0"/>
              <a:t>Stora filer &gt;100MB </a:t>
            </a:r>
          </a:p>
          <a:p>
            <a:r>
              <a:rPr lang="sv-SE" sz="2800" dirty="0"/>
              <a:t>Versionshantering</a:t>
            </a:r>
          </a:p>
          <a:p>
            <a:r>
              <a:rPr lang="sv-SE" sz="2800" dirty="0"/>
              <a:t>Spårbarhet</a:t>
            </a:r>
          </a:p>
          <a:p>
            <a:r>
              <a:rPr lang="sv-SE" sz="2800" dirty="0"/>
              <a:t>Juridik</a:t>
            </a:r>
          </a:p>
          <a:p>
            <a:r>
              <a:rPr lang="sv-SE" sz="2800" dirty="0"/>
              <a:t>Styrning &amp; Kontroll</a:t>
            </a:r>
          </a:p>
          <a:p>
            <a:r>
              <a:rPr lang="sv-SE" sz="2800" dirty="0"/>
              <a:t>”Så här gör vi på NCC”</a:t>
            </a:r>
          </a:p>
          <a:p>
            <a:r>
              <a:rPr lang="sv-SE" sz="2800" dirty="0"/>
              <a:t>Använd det vi har på ”bästa” sätt</a:t>
            </a:r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89401">
            <a:off x="6935701" y="787646"/>
            <a:ext cx="4260841" cy="5478907"/>
          </a:xfrm>
          <a:prstGeom prst="rect">
            <a:avLst/>
          </a:prstGeom>
        </p:spPr>
      </p:pic>
      <p:pic>
        <p:nvPicPr>
          <p:cNvPr id="8" name="Bildobjekt 7">
            <a:extLst>
              <a:ext uri="{FF2B5EF4-FFF2-40B4-BE49-F238E27FC236}">
                <a16:creationId xmlns:a16="http://schemas.microsoft.com/office/drawing/2014/main" id="{0381A77F-79D8-4A6D-B745-FA27ED130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0349" y="2113945"/>
            <a:ext cx="951659" cy="5947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04345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6</a:t>
            </a:fld>
            <a:endParaRPr lang="sv-SE" dirty="0"/>
          </a:p>
        </p:txBody>
      </p:sp>
      <p:sp>
        <p:nvSpPr>
          <p:cNvPr id="3" name="Rubrik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Varför ? – Syfte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sv-SE" sz="2800" dirty="0"/>
              <a:t>Projektets filer över hela livscykeln</a:t>
            </a:r>
          </a:p>
          <a:p>
            <a:r>
              <a:rPr lang="sv-SE" sz="2800" dirty="0"/>
              <a:t>Stora filer &gt;100MB </a:t>
            </a:r>
          </a:p>
          <a:p>
            <a:r>
              <a:rPr lang="sv-SE" sz="2800" dirty="0"/>
              <a:t>Versionshantering</a:t>
            </a:r>
          </a:p>
          <a:p>
            <a:r>
              <a:rPr lang="sv-SE" sz="2800" dirty="0"/>
              <a:t>Spårbarhet</a:t>
            </a:r>
          </a:p>
          <a:p>
            <a:r>
              <a:rPr lang="sv-SE" sz="2800" dirty="0"/>
              <a:t>Juridik</a:t>
            </a:r>
          </a:p>
          <a:p>
            <a:r>
              <a:rPr lang="sv-SE" sz="2800" dirty="0"/>
              <a:t>Styrning &amp; Kontroll</a:t>
            </a:r>
          </a:p>
          <a:p>
            <a:r>
              <a:rPr lang="sv-SE" sz="2800" dirty="0"/>
              <a:t>”Så här gör vi på NCC”</a:t>
            </a:r>
          </a:p>
          <a:p>
            <a:r>
              <a:rPr lang="sv-SE" sz="2800" dirty="0"/>
              <a:t>Använd det vi har på ”bästa” sätt</a:t>
            </a:r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89401">
            <a:off x="6935701" y="787646"/>
            <a:ext cx="4260841" cy="5478907"/>
          </a:xfrm>
          <a:prstGeom prst="rect">
            <a:avLst/>
          </a:prstGeom>
        </p:spPr>
      </p:pic>
      <p:pic>
        <p:nvPicPr>
          <p:cNvPr id="8" name="Bildobjekt 7">
            <a:extLst>
              <a:ext uri="{FF2B5EF4-FFF2-40B4-BE49-F238E27FC236}">
                <a16:creationId xmlns:a16="http://schemas.microsoft.com/office/drawing/2014/main" id="{E3E8CF96-DEF4-41BA-8961-3B6C78BE1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0348" y="2849274"/>
            <a:ext cx="951659" cy="6923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Bildobjekt 8">
            <a:extLst>
              <a:ext uri="{FF2B5EF4-FFF2-40B4-BE49-F238E27FC236}">
                <a16:creationId xmlns:a16="http://schemas.microsoft.com/office/drawing/2014/main" id="{2B3DFDC9-8CBC-4E90-8690-736D7F6E39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00349" y="2113945"/>
            <a:ext cx="951659" cy="5947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507436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7</a:t>
            </a:fld>
            <a:endParaRPr lang="sv-SE" dirty="0"/>
          </a:p>
        </p:txBody>
      </p:sp>
      <p:sp>
        <p:nvSpPr>
          <p:cNvPr id="3" name="Rubrik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CADPool</a:t>
            </a:r>
            <a:r>
              <a:rPr lang="sv-SE" dirty="0"/>
              <a:t> ?  (BIM360 </a:t>
            </a:r>
            <a:r>
              <a:rPr lang="sv-SE" dirty="0" err="1"/>
              <a:t>Docs</a:t>
            </a:r>
            <a:r>
              <a:rPr lang="sv-SE" dirty="0"/>
              <a:t>)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sv-SE" dirty="0"/>
              <a:t>Stora filer</a:t>
            </a:r>
          </a:p>
          <a:p>
            <a:r>
              <a:rPr lang="sv-SE" dirty="0"/>
              <a:t>Digitala modeller</a:t>
            </a:r>
          </a:p>
          <a:p>
            <a:r>
              <a:rPr lang="sv-SE" dirty="0"/>
              <a:t>Mät och utsättningsfiler</a:t>
            </a:r>
          </a:p>
          <a:p>
            <a:r>
              <a:rPr lang="sv-SE" dirty="0"/>
              <a:t>Samordnar BIM-filer</a:t>
            </a:r>
          </a:p>
          <a:p>
            <a:r>
              <a:rPr lang="sv-SE" dirty="0"/>
              <a:t>Visuell hantering</a:t>
            </a:r>
          </a:p>
          <a:p>
            <a:r>
              <a:rPr lang="sv-SE" dirty="0"/>
              <a:t>Versionshantering</a:t>
            </a:r>
          </a:p>
          <a:p>
            <a:r>
              <a:rPr lang="sv-SE" dirty="0"/>
              <a:t>Lokal kopia=snabbt</a:t>
            </a:r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 rotWithShape="1">
          <a:blip r:embed="rId2"/>
          <a:srcRect l="657"/>
          <a:stretch/>
        </p:blipFill>
        <p:spPr>
          <a:xfrm>
            <a:off x="5362303" y="1429295"/>
            <a:ext cx="6207350" cy="2743200"/>
          </a:xfrm>
          <a:prstGeom prst="rect">
            <a:avLst/>
          </a:prstGeom>
        </p:spPr>
      </p:pic>
      <p:pic>
        <p:nvPicPr>
          <p:cNvPr id="6" name="Bildobjekt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099" y="4211031"/>
            <a:ext cx="4543425" cy="255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067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7085" y="1636413"/>
            <a:ext cx="3938620" cy="1370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Bildobjekt 20"/>
          <p:cNvPicPr>
            <a:picLocks noChangeAspect="1"/>
          </p:cNvPicPr>
          <p:nvPr/>
        </p:nvPicPr>
        <p:blipFill rotWithShape="1">
          <a:blip r:embed="rId4"/>
          <a:srcRect t="23880"/>
          <a:stretch/>
        </p:blipFill>
        <p:spPr>
          <a:xfrm>
            <a:off x="5953938" y="5045678"/>
            <a:ext cx="2047875" cy="1450072"/>
          </a:xfrm>
          <a:prstGeom prst="rect">
            <a:avLst/>
          </a:prstGeom>
        </p:spPr>
      </p:pic>
      <p:sp>
        <p:nvSpPr>
          <p:cNvPr id="2" name="Platshållare för bild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8</a:t>
            </a:fld>
            <a:endParaRPr lang="sv-SE" dirty="0"/>
          </a:p>
        </p:txBody>
      </p:sp>
      <p:sp>
        <p:nvSpPr>
          <p:cNvPr id="3" name="Rubrik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Projektportal / Inköpsportal / PDS</a:t>
            </a:r>
          </a:p>
        </p:txBody>
      </p:sp>
      <p:grpSp>
        <p:nvGrpSpPr>
          <p:cNvPr id="7" name="Grupp 6"/>
          <p:cNvGrpSpPr/>
          <p:nvPr/>
        </p:nvGrpSpPr>
        <p:grpSpPr>
          <a:xfrm>
            <a:off x="4934187" y="4306128"/>
            <a:ext cx="1205356" cy="1574688"/>
            <a:chOff x="4934187" y="4306128"/>
            <a:chExt cx="1205356" cy="1574688"/>
          </a:xfrm>
        </p:grpSpPr>
        <p:pic>
          <p:nvPicPr>
            <p:cNvPr id="5" name="Bildobjekt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34187" y="4306128"/>
              <a:ext cx="1205356" cy="1205356"/>
            </a:xfrm>
            <a:prstGeom prst="rect">
              <a:avLst/>
            </a:prstGeom>
          </p:spPr>
        </p:pic>
        <p:sp>
          <p:nvSpPr>
            <p:cNvPr id="6" name="textruta 5"/>
            <p:cNvSpPr txBox="1"/>
            <p:nvPr/>
          </p:nvSpPr>
          <p:spPr>
            <a:xfrm>
              <a:off x="5180036" y="5511484"/>
              <a:ext cx="7136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</a:pPr>
              <a:r>
                <a:rPr lang="sv-SE" sz="2000" dirty="0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rPr>
                <a:t>PDS</a:t>
              </a:r>
            </a:p>
          </p:txBody>
        </p:sp>
      </p:grpSp>
      <p:grpSp>
        <p:nvGrpSpPr>
          <p:cNvPr id="10" name="Grupp 9"/>
          <p:cNvGrpSpPr/>
          <p:nvPr/>
        </p:nvGrpSpPr>
        <p:grpSpPr>
          <a:xfrm>
            <a:off x="6420931" y="2198086"/>
            <a:ext cx="1580882" cy="1519637"/>
            <a:chOff x="6420931" y="2198086"/>
            <a:chExt cx="1580882" cy="1519637"/>
          </a:xfrm>
        </p:grpSpPr>
        <p:pic>
          <p:nvPicPr>
            <p:cNvPr id="8" name="Bildobjekt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08694" y="2198086"/>
              <a:ext cx="1205356" cy="1205356"/>
            </a:xfrm>
            <a:prstGeom prst="rect">
              <a:avLst/>
            </a:prstGeom>
          </p:spPr>
        </p:pic>
        <p:sp>
          <p:nvSpPr>
            <p:cNvPr id="9" name="textruta 8"/>
            <p:cNvSpPr txBox="1"/>
            <p:nvPr/>
          </p:nvSpPr>
          <p:spPr>
            <a:xfrm>
              <a:off x="6420931" y="3348391"/>
              <a:ext cx="15808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</a:pPr>
              <a:r>
                <a:rPr lang="sv-SE" sz="2000" dirty="0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rPr>
                <a:t>Inköpsportal</a:t>
              </a:r>
            </a:p>
          </p:txBody>
        </p:sp>
      </p:grp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62" y="2887986"/>
            <a:ext cx="3309875" cy="1920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Platshållare för bildnummer 3"/>
          <p:cNvSpPr txBox="1">
            <a:spLocks/>
          </p:cNvSpPr>
          <p:nvPr/>
        </p:nvSpPr>
        <p:spPr>
          <a:xfrm>
            <a:off x="2727404" y="4702114"/>
            <a:ext cx="787092" cy="48956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/>
          <a:lstStyle>
            <a:defPPr>
              <a:defRPr lang="sv-SE"/>
            </a:defPPr>
            <a:lvl1pPr algn="l" rtl="0" fontAlgn="auto">
              <a:spcBef>
                <a:spcPts val="0"/>
              </a:spcBef>
              <a:spcAft>
                <a:spcPts val="0"/>
              </a:spcAft>
              <a:defRPr sz="800" kern="1200">
                <a:solidFill>
                  <a:schemeClr val="tx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0958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2pPr>
            <a:lvl3pPr marL="121917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3pPr>
            <a:lvl4pPr marL="182875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4pPr>
            <a:lvl5pPr marL="243833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5pPr>
            <a:lvl6pPr marL="3047924" algn="l" defTabSz="121917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6pPr>
            <a:lvl7pPr marL="3657509" algn="l" defTabSz="121917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7pPr>
            <a:lvl8pPr marL="4267093" algn="l" defTabSz="121917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8pPr>
            <a:lvl9pPr marL="4876678" algn="l" defTabSz="121917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9pPr>
          </a:lstStyle>
          <a:p>
            <a:fld id="{065F5440-C5CE-46D1-B442-833831A507D8}" type="slidenum">
              <a:rPr lang="sv-SE" smtClean="0">
                <a:solidFill>
                  <a:srgbClr val="A3A3A3">
                    <a:lumMod val="75000"/>
                  </a:srgbClr>
                </a:solidFill>
              </a:rPr>
              <a:pPr/>
              <a:t>8</a:t>
            </a:fld>
            <a:endParaRPr lang="sv-SE" dirty="0">
              <a:solidFill>
                <a:srgbClr val="A3A3A3">
                  <a:lumMod val="75000"/>
                </a:srgbClr>
              </a:solidFill>
            </a:endParaRPr>
          </a:p>
        </p:txBody>
      </p:sp>
      <p:grpSp>
        <p:nvGrpSpPr>
          <p:cNvPr id="11" name="Grupp 10"/>
          <p:cNvGrpSpPr/>
          <p:nvPr/>
        </p:nvGrpSpPr>
        <p:grpSpPr>
          <a:xfrm>
            <a:off x="2990641" y="1882645"/>
            <a:ext cx="1624163" cy="1520797"/>
            <a:chOff x="6399290" y="1882645"/>
            <a:chExt cx="1624163" cy="1520797"/>
          </a:xfrm>
        </p:grpSpPr>
        <p:pic>
          <p:nvPicPr>
            <p:cNvPr id="12" name="Bildobjekt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08694" y="2198086"/>
              <a:ext cx="1205356" cy="1205356"/>
            </a:xfrm>
            <a:prstGeom prst="rect">
              <a:avLst/>
            </a:prstGeom>
          </p:spPr>
        </p:pic>
        <p:sp>
          <p:nvSpPr>
            <p:cNvPr id="13" name="textruta 12"/>
            <p:cNvSpPr txBox="1"/>
            <p:nvPr/>
          </p:nvSpPr>
          <p:spPr>
            <a:xfrm>
              <a:off x="6399290" y="1882645"/>
              <a:ext cx="1624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</a:pPr>
              <a:r>
                <a:rPr lang="sv-SE" sz="2000" dirty="0">
                  <a:solidFill>
                    <a:schemeClr val="tx2"/>
                  </a:solidFill>
                  <a:cs typeface="Arial" pitchFamily="34" charset="0"/>
                </a:rPr>
                <a:t>Projekt</a:t>
              </a:r>
              <a:r>
                <a:rPr lang="sv-SE" sz="2000" dirty="0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rPr>
                <a:t>portal</a:t>
              </a:r>
            </a:p>
          </p:txBody>
        </p:sp>
      </p:grpSp>
      <p:sp>
        <p:nvSpPr>
          <p:cNvPr id="4" name="Pil: streckad höger 3">
            <a:extLst>
              <a:ext uri="{FF2B5EF4-FFF2-40B4-BE49-F238E27FC236}">
                <a16:creationId xmlns:a16="http://schemas.microsoft.com/office/drawing/2014/main" id="{9C07F558-74B4-4372-8B3C-9CB8491A7EAC}"/>
              </a:ext>
            </a:extLst>
          </p:cNvPr>
          <p:cNvSpPr/>
          <p:nvPr/>
        </p:nvSpPr>
        <p:spPr>
          <a:xfrm rot="3477576">
            <a:off x="4308117" y="3638691"/>
            <a:ext cx="1194366" cy="179428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Pil: streckad höger 23">
            <a:extLst>
              <a:ext uri="{FF2B5EF4-FFF2-40B4-BE49-F238E27FC236}">
                <a16:creationId xmlns:a16="http://schemas.microsoft.com/office/drawing/2014/main" id="{B99265C0-BF46-4E74-95DD-B07C9DF7DEAE}"/>
              </a:ext>
            </a:extLst>
          </p:cNvPr>
          <p:cNvSpPr/>
          <p:nvPr/>
        </p:nvSpPr>
        <p:spPr>
          <a:xfrm rot="7095289">
            <a:off x="5474625" y="3673280"/>
            <a:ext cx="1194366" cy="164111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7" name="Bild 16" descr="Papper">
            <a:extLst>
              <a:ext uri="{FF2B5EF4-FFF2-40B4-BE49-F238E27FC236}">
                <a16:creationId xmlns:a16="http://schemas.microsoft.com/office/drawing/2014/main" id="{40A8FE50-AE40-4926-8478-F31EC343E6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647777" y="4493081"/>
            <a:ext cx="315138" cy="315138"/>
          </a:xfrm>
          <a:prstGeom prst="rect">
            <a:avLst/>
          </a:prstGeom>
        </p:spPr>
      </p:pic>
      <p:pic>
        <p:nvPicPr>
          <p:cNvPr id="19" name="Bild 18" descr="Öga">
            <a:extLst>
              <a:ext uri="{FF2B5EF4-FFF2-40B4-BE49-F238E27FC236}">
                <a16:creationId xmlns:a16="http://schemas.microsoft.com/office/drawing/2014/main" id="{D4DDBC54-FEDE-4469-B62D-0422E58F6D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219244" y="2749868"/>
            <a:ext cx="515019" cy="515019"/>
          </a:xfrm>
          <a:prstGeom prst="rect">
            <a:avLst/>
          </a:prstGeom>
        </p:spPr>
      </p:pic>
      <p:pic>
        <p:nvPicPr>
          <p:cNvPr id="28" name="Bild 27" descr="Öga">
            <a:extLst>
              <a:ext uri="{FF2B5EF4-FFF2-40B4-BE49-F238E27FC236}">
                <a16:creationId xmlns:a16="http://schemas.microsoft.com/office/drawing/2014/main" id="{90261ABD-35C7-4BAB-98E4-63FE4A4FB1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52593" y="2783214"/>
            <a:ext cx="515019" cy="515019"/>
          </a:xfrm>
          <a:prstGeom prst="rect">
            <a:avLst/>
          </a:prstGeom>
        </p:spPr>
      </p:pic>
      <p:pic>
        <p:nvPicPr>
          <p:cNvPr id="29" name="Bild 28" descr="Papper">
            <a:extLst>
              <a:ext uri="{FF2B5EF4-FFF2-40B4-BE49-F238E27FC236}">
                <a16:creationId xmlns:a16="http://schemas.microsoft.com/office/drawing/2014/main" id="{2D88ED0C-C538-4696-9DB4-3850B3397C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02220" y="4503654"/>
            <a:ext cx="315138" cy="3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858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7085" y="1636413"/>
            <a:ext cx="3938620" cy="1370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Bildobjekt 20"/>
          <p:cNvPicPr>
            <a:picLocks noChangeAspect="1"/>
          </p:cNvPicPr>
          <p:nvPr/>
        </p:nvPicPr>
        <p:blipFill rotWithShape="1">
          <a:blip r:embed="rId4"/>
          <a:srcRect t="23880"/>
          <a:stretch/>
        </p:blipFill>
        <p:spPr>
          <a:xfrm>
            <a:off x="5953938" y="5045678"/>
            <a:ext cx="2047875" cy="1450072"/>
          </a:xfrm>
          <a:prstGeom prst="rect">
            <a:avLst/>
          </a:prstGeom>
        </p:spPr>
      </p:pic>
      <p:sp>
        <p:nvSpPr>
          <p:cNvPr id="2" name="Platshållare för bildnumm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10D549-03C4-4A74-B682-D40A99E2A429}" type="slidenum">
              <a:rPr lang="sv-SE" smtClean="0"/>
              <a:pPr>
                <a:defRPr/>
              </a:pPr>
              <a:t>9</a:t>
            </a:fld>
            <a:endParaRPr lang="sv-SE" dirty="0"/>
          </a:p>
        </p:txBody>
      </p:sp>
      <p:sp>
        <p:nvSpPr>
          <p:cNvPr id="3" name="Rubrik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Projektportal / Inköpsportal / PDS</a:t>
            </a:r>
          </a:p>
        </p:txBody>
      </p:sp>
      <p:grpSp>
        <p:nvGrpSpPr>
          <p:cNvPr id="7" name="Grupp 6"/>
          <p:cNvGrpSpPr/>
          <p:nvPr/>
        </p:nvGrpSpPr>
        <p:grpSpPr>
          <a:xfrm>
            <a:off x="4934187" y="4306128"/>
            <a:ext cx="1205356" cy="1574688"/>
            <a:chOff x="4934187" y="4306128"/>
            <a:chExt cx="1205356" cy="1574688"/>
          </a:xfrm>
        </p:grpSpPr>
        <p:pic>
          <p:nvPicPr>
            <p:cNvPr id="5" name="Bildobjekt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34187" y="4306128"/>
              <a:ext cx="1205356" cy="1205356"/>
            </a:xfrm>
            <a:prstGeom prst="rect">
              <a:avLst/>
            </a:prstGeom>
          </p:spPr>
        </p:pic>
        <p:sp>
          <p:nvSpPr>
            <p:cNvPr id="6" name="textruta 5"/>
            <p:cNvSpPr txBox="1"/>
            <p:nvPr/>
          </p:nvSpPr>
          <p:spPr>
            <a:xfrm>
              <a:off x="5180036" y="5511484"/>
              <a:ext cx="7136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</a:pPr>
              <a:r>
                <a:rPr lang="sv-SE" sz="2000" dirty="0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rPr>
                <a:t>PDS</a:t>
              </a:r>
            </a:p>
          </p:txBody>
        </p:sp>
      </p:grpSp>
      <p:grpSp>
        <p:nvGrpSpPr>
          <p:cNvPr id="10" name="Grupp 9"/>
          <p:cNvGrpSpPr/>
          <p:nvPr/>
        </p:nvGrpSpPr>
        <p:grpSpPr>
          <a:xfrm>
            <a:off x="6420931" y="2198086"/>
            <a:ext cx="1580882" cy="1519637"/>
            <a:chOff x="6420931" y="2198086"/>
            <a:chExt cx="1580882" cy="1519637"/>
          </a:xfrm>
        </p:grpSpPr>
        <p:pic>
          <p:nvPicPr>
            <p:cNvPr id="8" name="Bildobjekt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08694" y="2198086"/>
              <a:ext cx="1205356" cy="1205356"/>
            </a:xfrm>
            <a:prstGeom prst="rect">
              <a:avLst/>
            </a:prstGeom>
          </p:spPr>
        </p:pic>
        <p:sp>
          <p:nvSpPr>
            <p:cNvPr id="9" name="textruta 8"/>
            <p:cNvSpPr txBox="1"/>
            <p:nvPr/>
          </p:nvSpPr>
          <p:spPr>
            <a:xfrm>
              <a:off x="6420931" y="3348391"/>
              <a:ext cx="15808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</a:pPr>
              <a:r>
                <a:rPr lang="sv-SE" sz="2000" dirty="0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rPr>
                <a:t>Inköpsportal</a:t>
              </a:r>
            </a:p>
          </p:txBody>
        </p:sp>
      </p:grp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62" y="2887986"/>
            <a:ext cx="3309875" cy="1920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Platshållare för bildnummer 3"/>
          <p:cNvSpPr txBox="1">
            <a:spLocks/>
          </p:cNvSpPr>
          <p:nvPr/>
        </p:nvSpPr>
        <p:spPr>
          <a:xfrm>
            <a:off x="2727404" y="4702114"/>
            <a:ext cx="787092" cy="48956"/>
          </a:xfrm>
          <a:prstGeom prst="rect">
            <a:avLst/>
          </a:prstGeom>
          <a:noFill/>
        </p:spPr>
        <p:txBody>
          <a:bodyPr vert="horz" wrap="none" lIns="91440" tIns="45720" rIns="91440" bIns="45720" rtlCol="0" anchor="ctr"/>
          <a:lstStyle>
            <a:defPPr>
              <a:defRPr lang="sv-SE"/>
            </a:defPPr>
            <a:lvl1pPr algn="l" rtl="0" fontAlgn="auto">
              <a:spcBef>
                <a:spcPts val="0"/>
              </a:spcBef>
              <a:spcAft>
                <a:spcPts val="0"/>
              </a:spcAft>
              <a:defRPr sz="800" kern="1200">
                <a:solidFill>
                  <a:schemeClr val="tx2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609585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2pPr>
            <a:lvl3pPr marL="121917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3pPr>
            <a:lvl4pPr marL="1828754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4pPr>
            <a:lvl5pPr marL="2438339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5pPr>
            <a:lvl6pPr marL="3047924" algn="l" defTabSz="121917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6pPr>
            <a:lvl7pPr marL="3657509" algn="l" defTabSz="121917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7pPr>
            <a:lvl8pPr marL="4267093" algn="l" defTabSz="121917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8pPr>
            <a:lvl9pPr marL="4876678" algn="l" defTabSz="1219170" rtl="0" eaLnBrk="1" latinLnBrk="0" hangingPunct="1">
              <a:defRPr kern="1200">
                <a:solidFill>
                  <a:schemeClr val="tx1"/>
                </a:solidFill>
                <a:latin typeface="Arial" pitchFamily="34" charset="0"/>
                <a:ea typeface="+mn-ea"/>
                <a:cs typeface="Arial" charset="0"/>
              </a:defRPr>
            </a:lvl9pPr>
          </a:lstStyle>
          <a:p>
            <a:fld id="{065F5440-C5CE-46D1-B442-833831A507D8}" type="slidenum">
              <a:rPr lang="sv-SE" smtClean="0">
                <a:solidFill>
                  <a:srgbClr val="A3A3A3">
                    <a:lumMod val="75000"/>
                  </a:srgbClr>
                </a:solidFill>
              </a:rPr>
              <a:pPr/>
              <a:t>9</a:t>
            </a:fld>
            <a:endParaRPr lang="sv-SE" dirty="0">
              <a:solidFill>
                <a:srgbClr val="A3A3A3">
                  <a:lumMod val="75000"/>
                </a:srgbClr>
              </a:solidFill>
            </a:endParaRPr>
          </a:p>
        </p:txBody>
      </p:sp>
      <p:grpSp>
        <p:nvGrpSpPr>
          <p:cNvPr id="11" name="Grupp 10"/>
          <p:cNvGrpSpPr/>
          <p:nvPr/>
        </p:nvGrpSpPr>
        <p:grpSpPr>
          <a:xfrm>
            <a:off x="2990641" y="1882645"/>
            <a:ext cx="1624163" cy="1520797"/>
            <a:chOff x="6399290" y="1882645"/>
            <a:chExt cx="1624163" cy="1520797"/>
          </a:xfrm>
        </p:grpSpPr>
        <p:pic>
          <p:nvPicPr>
            <p:cNvPr id="12" name="Bildobjekt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08694" y="2198086"/>
              <a:ext cx="1205356" cy="1205356"/>
            </a:xfrm>
            <a:prstGeom prst="rect">
              <a:avLst/>
            </a:prstGeom>
          </p:spPr>
        </p:pic>
        <p:sp>
          <p:nvSpPr>
            <p:cNvPr id="13" name="textruta 12"/>
            <p:cNvSpPr txBox="1"/>
            <p:nvPr/>
          </p:nvSpPr>
          <p:spPr>
            <a:xfrm>
              <a:off x="6399290" y="1882645"/>
              <a:ext cx="1624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</a:pPr>
              <a:r>
                <a:rPr lang="sv-SE" sz="2000" dirty="0">
                  <a:solidFill>
                    <a:schemeClr val="tx2"/>
                  </a:solidFill>
                  <a:cs typeface="Arial" pitchFamily="34" charset="0"/>
                </a:rPr>
                <a:t>Projekt</a:t>
              </a:r>
              <a:r>
                <a:rPr lang="sv-SE" sz="2000" dirty="0">
                  <a:solidFill>
                    <a:schemeClr val="tx2"/>
                  </a:solidFill>
                  <a:latin typeface="Arial" pitchFamily="34" charset="0"/>
                  <a:cs typeface="Arial" pitchFamily="34" charset="0"/>
                </a:rPr>
                <a:t>portal</a:t>
              </a:r>
            </a:p>
          </p:txBody>
        </p:sp>
      </p:grpSp>
      <p:sp>
        <p:nvSpPr>
          <p:cNvPr id="4" name="Pil: streckad höger 3">
            <a:extLst>
              <a:ext uri="{FF2B5EF4-FFF2-40B4-BE49-F238E27FC236}">
                <a16:creationId xmlns:a16="http://schemas.microsoft.com/office/drawing/2014/main" id="{9C07F558-74B4-4372-8B3C-9CB8491A7EAC}"/>
              </a:ext>
            </a:extLst>
          </p:cNvPr>
          <p:cNvSpPr/>
          <p:nvPr/>
        </p:nvSpPr>
        <p:spPr>
          <a:xfrm rot="3477576">
            <a:off x="4308117" y="3638691"/>
            <a:ext cx="1194366" cy="179428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Pil: streckad höger 23">
            <a:extLst>
              <a:ext uri="{FF2B5EF4-FFF2-40B4-BE49-F238E27FC236}">
                <a16:creationId xmlns:a16="http://schemas.microsoft.com/office/drawing/2014/main" id="{B99265C0-BF46-4E74-95DD-B07C9DF7DEAE}"/>
              </a:ext>
            </a:extLst>
          </p:cNvPr>
          <p:cNvSpPr/>
          <p:nvPr/>
        </p:nvSpPr>
        <p:spPr>
          <a:xfrm rot="7095289">
            <a:off x="5474625" y="3673280"/>
            <a:ext cx="1194366" cy="164111"/>
          </a:xfrm>
          <a:prstGeom prst="striped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  <a:spcBef>
                <a:spcPts val="600"/>
              </a:spcBef>
            </a:pPr>
            <a:endParaRPr lang="sv-SE" sz="2000" dirty="0" err="1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7" name="Bild 16" descr="Papper">
            <a:extLst>
              <a:ext uri="{FF2B5EF4-FFF2-40B4-BE49-F238E27FC236}">
                <a16:creationId xmlns:a16="http://schemas.microsoft.com/office/drawing/2014/main" id="{40A8FE50-AE40-4926-8478-F31EC343E6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077551" y="3317518"/>
            <a:ext cx="315138" cy="315138"/>
          </a:xfrm>
          <a:prstGeom prst="rect">
            <a:avLst/>
          </a:prstGeom>
        </p:spPr>
      </p:pic>
      <p:pic>
        <p:nvPicPr>
          <p:cNvPr id="19" name="Bild 18" descr="Öga">
            <a:extLst>
              <a:ext uri="{FF2B5EF4-FFF2-40B4-BE49-F238E27FC236}">
                <a16:creationId xmlns:a16="http://schemas.microsoft.com/office/drawing/2014/main" id="{D4DDBC54-FEDE-4469-B62D-0422E58F6D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219244" y="2749868"/>
            <a:ext cx="515019" cy="515019"/>
          </a:xfrm>
          <a:prstGeom prst="rect">
            <a:avLst/>
          </a:prstGeom>
        </p:spPr>
      </p:pic>
      <p:pic>
        <p:nvPicPr>
          <p:cNvPr id="28" name="Bild 27" descr="Öga">
            <a:extLst>
              <a:ext uri="{FF2B5EF4-FFF2-40B4-BE49-F238E27FC236}">
                <a16:creationId xmlns:a16="http://schemas.microsoft.com/office/drawing/2014/main" id="{90261ABD-35C7-4BAB-98E4-63FE4A4FB12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252593" y="2783214"/>
            <a:ext cx="515019" cy="515019"/>
          </a:xfrm>
          <a:prstGeom prst="rect">
            <a:avLst/>
          </a:prstGeom>
        </p:spPr>
      </p:pic>
      <p:pic>
        <p:nvPicPr>
          <p:cNvPr id="29" name="Bild 28" descr="Papper">
            <a:extLst>
              <a:ext uri="{FF2B5EF4-FFF2-40B4-BE49-F238E27FC236}">
                <a16:creationId xmlns:a16="http://schemas.microsoft.com/office/drawing/2014/main" id="{2D88ED0C-C538-4696-9DB4-3850B3397C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750363" y="3042663"/>
            <a:ext cx="315138" cy="3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877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" val="a839c4af37e9fb775237f959e1658ef4eeea9cb"/>
</p:tagLst>
</file>

<file path=ppt/theme/theme1.xml><?xml version="1.0" encoding="utf-8"?>
<a:theme xmlns:a="http://schemas.openxmlformats.org/drawingml/2006/main" name="NCC_widscreen_template_">
  <a:themeElements>
    <a:clrScheme name="NCC Colors 20151202">
      <a:dk1>
        <a:srgbClr val="FFFFFF"/>
      </a:dk1>
      <a:lt1>
        <a:srgbClr val="000000"/>
      </a:lt1>
      <a:dk2>
        <a:srgbClr val="FFFFFF"/>
      </a:dk2>
      <a:lt2>
        <a:srgbClr val="000000"/>
      </a:lt2>
      <a:accent1>
        <a:srgbClr val="2375BB"/>
      </a:accent1>
      <a:accent2>
        <a:srgbClr val="009639"/>
      </a:accent2>
      <a:accent3>
        <a:srgbClr val="55C400"/>
      </a:accent3>
      <a:accent4>
        <a:srgbClr val="00B5E2"/>
      </a:accent4>
      <a:accent5>
        <a:srgbClr val="F064BE"/>
      </a:accent5>
      <a:accent6>
        <a:srgbClr val="595959"/>
      </a:accent6>
      <a:hlink>
        <a:srgbClr val="4F91C9"/>
      </a:hlink>
      <a:folHlink>
        <a:srgbClr val="33AB61"/>
      </a:folHlink>
    </a:clrScheme>
    <a:fontScheme name="NCC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90000"/>
          </a:lnSpc>
          <a:spcBef>
            <a:spcPts val="600"/>
          </a:spcBef>
          <a:defRPr sz="2000" dirty="0" err="1" smtClean="0">
            <a:solidFill>
              <a:srgbClr val="FFFFFF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spcBef>
            <a:spcPts val="600"/>
          </a:spcBef>
          <a:defRPr sz="2000" dirty="0" err="1" smtClean="0">
            <a:solidFill>
              <a:schemeClr val="tx2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custClrLst>
    <a:custClr name="NCC Blue">
      <a:srgbClr val="2375BB"/>
    </a:custClr>
    <a:custClr name="NCC Dark Green">
      <a:srgbClr val="009639"/>
    </a:custClr>
    <a:custClr name="NCC Green">
      <a:srgbClr val="55C400"/>
    </a:custClr>
    <a:custClr name="NCC Light Blue">
      <a:srgbClr val="00B5E2"/>
    </a:custClr>
    <a:custClr name="NCC Pink">
      <a:srgbClr val="F064BE"/>
    </a:custClr>
    <a:custClr name="NCC Grey">
      <a:srgbClr val="595959"/>
    </a:custClr>
    <a:custClr name="NCC Yellow Only Use Safety and Health">
      <a:srgbClr val="FEDB00"/>
    </a:custClr>
    <a:custClr name="NCC Orange Only Use Safety and Health">
      <a:srgbClr val="FF8200"/>
    </a:custClr>
    <a:custClr name="NCC White">
      <a:srgbClr val="FFFFFF"/>
    </a:custClr>
    <a:custClr name="NCC Black">
      <a:srgbClr val="000000"/>
    </a:custClr>
    <a:custClr name="NCC Blue 80%">
      <a:srgbClr val="4F91C9"/>
    </a:custClr>
    <a:custClr name="NCC Dark Green 80%">
      <a:srgbClr val="33AB61"/>
    </a:custClr>
    <a:custClr name="NCC Green 80%">
      <a:srgbClr val="77D033"/>
    </a:custClr>
    <a:custClr name="NCC Light Blue 80%">
      <a:srgbClr val="33C4E8"/>
    </a:custClr>
    <a:custClr name="NCC Pink 80%">
      <a:srgbClr val="F383CB"/>
    </a:custClr>
    <a:custClr name="NCC Grey 80%">
      <a:srgbClr val="7A7A7A"/>
    </a:custClr>
    <a:custClr name="NCC Yellow 80% Only Use Safety and Health">
      <a:srgbClr val="FEE233"/>
    </a:custClr>
    <a:custClr name="NCC Orange 80% Only Use Safety and Health">
      <a:srgbClr val="FF9B33"/>
    </a:custClr>
    <a:custClr name=" ">
      <a:srgbClr val="FFFFFF"/>
    </a:custClr>
    <a:custClr name=" ">
      <a:srgbClr val="FFFFFF"/>
    </a:custClr>
    <a:custClr name="NCC Blue 60%">
      <a:srgbClr val="7BACD6"/>
    </a:custClr>
    <a:custClr name="NCC Dark Green 60%">
      <a:srgbClr val="66C088"/>
    </a:custClr>
    <a:custClr name="NCC Green 60%">
      <a:srgbClr val="99DC66"/>
    </a:custClr>
    <a:custClr name="NCC Light Blue 60%">
      <a:srgbClr val="66D3EE"/>
    </a:custClr>
    <a:custClr name="NCC Pink 60%">
      <a:srgbClr val="F6A2D8"/>
    </a:custClr>
    <a:custClr name="NCC Grey 60%">
      <a:srgbClr val="9B9B9B"/>
    </a:custClr>
    <a:custClr name="NCC Yellow 60% Only Use Safety and Health">
      <a:srgbClr val="FEE966"/>
    </a:custClr>
    <a:custClr name="NCC Orange 60% Only Use Safety and Health">
      <a:srgbClr val="FFB466"/>
    </a:custClr>
    <a:custClr name=" ">
      <a:srgbClr val="FFFFFF"/>
    </a:custClr>
    <a:custClr name=" ">
      <a:srgbClr val="FFFFFF"/>
    </a:custClr>
    <a:custClr name="NCC Blue 40%">
      <a:srgbClr val="A7C8E4"/>
    </a:custClr>
    <a:custClr name="NCC Dark Green 40%">
      <a:srgbClr val="99D5B0"/>
    </a:custClr>
    <a:custClr name="NCC Green 40%">
      <a:srgbClr val="BBE899"/>
    </a:custClr>
    <a:custClr name="NCC Light Blue 40%">
      <a:srgbClr val="99E1F4"/>
    </a:custClr>
    <a:custClr name="NCC Pink 40%">
      <a:srgbClr val="F9C1E5"/>
    </a:custClr>
    <a:custClr name="NCC Grey 40%">
      <a:srgbClr val="BDBDBD"/>
    </a:custClr>
    <a:custClr name="NCC Yellow 40% Only Use Safety and Health">
      <a:srgbClr val="FEF199"/>
    </a:custClr>
    <a:custClr name="NCC Orange 40% Only Use Safety and Health">
      <a:srgbClr val="FFCD99"/>
    </a:custClr>
    <a:custClr name=" ">
      <a:srgbClr val="FFFFFF"/>
    </a:custClr>
    <a:custClr name=" ">
      <a:srgbClr val="FFFFFF"/>
    </a:custClr>
    <a:custClr name="NCC Blue 25%">
      <a:srgbClr val="C8DCEE"/>
    </a:custClr>
    <a:custClr name="NCC Dark Green 25%">
      <a:srgbClr val="BFE5CE"/>
    </a:custClr>
    <a:custClr name="NCC Green 25%">
      <a:srgbClr val="D4F0BF"/>
    </a:custClr>
    <a:custClr name="NCC Light Blue 25%">
      <a:srgbClr val="BFECF8"/>
    </a:custClr>
    <a:custClr name="NCC Pink 25%">
      <a:srgbClr val="FBD8EF"/>
    </a:custClr>
    <a:custClr name="NCC Grey 25%">
      <a:srgbClr val="D5D5D5"/>
    </a:custClr>
    <a:custClr name="NCC Yellow 25% Only Use Safety and Health">
      <a:srgbClr val="FFF6BF"/>
    </a:custClr>
    <a:custClr name="NCC Orange 25% Only Use Safety and Health">
      <a:srgbClr val="FFE0BF"/>
    </a:custClr>
    <a:custClr name=" ">
      <a:srgbClr val="FFFFFF"/>
    </a:custClr>
    <a:custClr name=" ">
      <a:srgbClr val="FFFFFF"/>
    </a:custClr>
  </a:custClrLst>
  <a:extLst>
    <a:ext uri="{05A4C25C-085E-4340-85A3-A5531E510DB2}">
      <thm15:themeFamily xmlns:thm15="http://schemas.microsoft.com/office/thememl/2012/main" name="NCC_New_Format__Template_20181018.potx" id="{C0070714-F08F-465D-8C77-C0984E507AC4}" vid="{73F7BE3C-E5EE-4C84-A80B-D072626F35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NCC_New_Format__Template_20181022</Template>
  <TotalTime>0</TotalTime>
  <Words>301</Words>
  <Application>Microsoft Office PowerPoint</Application>
  <PresentationFormat>Bredbild</PresentationFormat>
  <Paragraphs>118</Paragraphs>
  <Slides>13</Slides>
  <Notes>2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13</vt:i4>
      </vt:variant>
    </vt:vector>
  </HeadingPairs>
  <TitlesOfParts>
    <vt:vector size="17" baseType="lpstr">
      <vt:lpstr>Arial</vt:lpstr>
      <vt:lpstr>Georgia</vt:lpstr>
      <vt:lpstr>Wingdings</vt:lpstr>
      <vt:lpstr>NCC_widscreen_template_</vt:lpstr>
      <vt:lpstr>PowerPoint-presentation</vt:lpstr>
      <vt:lpstr>Dagens situation!</vt:lpstr>
      <vt:lpstr>Köp inte systemet först – hur arbetar vi (vet alla?)</vt:lpstr>
      <vt:lpstr>Best Practice – vad har vi idag?</vt:lpstr>
      <vt:lpstr>Varför ? – Syfte</vt:lpstr>
      <vt:lpstr>Varför ? – Syfte</vt:lpstr>
      <vt:lpstr>CADPool ?  (BIM360 Docs)</vt:lpstr>
      <vt:lpstr>Projektportal / Inköpsportal / PDS</vt:lpstr>
      <vt:lpstr>Projektportal / Inköpsportal / PDS</vt:lpstr>
      <vt:lpstr>När i projektet?</vt:lpstr>
      <vt:lpstr>Best Practice – ? </vt:lpstr>
      <vt:lpstr>Vägen framåt – Glöm inte</vt:lpstr>
      <vt:lpstr>PowerPoint-presentation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2018-12-05T14:44:53Z</dcterms:created>
  <dcterms:modified xsi:type="dcterms:W3CDTF">2018-12-13T07:41:35Z</dcterms:modified>
</cp:coreProperties>
</file>

<file path=docProps/thumbnail.jpeg>
</file>